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6" r:id="rId1"/>
    <p:sldMasterId id="2147483679" r:id="rId2"/>
  </p:sldMasterIdLst>
  <p:notesMasterIdLst>
    <p:notesMasterId r:id="rId21"/>
  </p:notesMasterIdLst>
  <p:sldIdLst>
    <p:sldId id="256" r:id="rId3"/>
    <p:sldId id="257" r:id="rId4"/>
    <p:sldId id="258" r:id="rId5"/>
    <p:sldId id="259" r:id="rId6"/>
    <p:sldId id="284" r:id="rId7"/>
    <p:sldId id="262" r:id="rId8"/>
    <p:sldId id="285" r:id="rId9"/>
    <p:sldId id="286" r:id="rId10"/>
    <p:sldId id="287" r:id="rId11"/>
    <p:sldId id="288" r:id="rId12"/>
    <p:sldId id="289" r:id="rId13"/>
    <p:sldId id="266" r:id="rId14"/>
    <p:sldId id="267" r:id="rId15"/>
    <p:sldId id="290" r:id="rId16"/>
    <p:sldId id="291" r:id="rId17"/>
    <p:sldId id="270" r:id="rId18"/>
    <p:sldId id="271" r:id="rId19"/>
    <p:sldId id="278" r:id="rId20"/>
  </p:sldIdLst>
  <p:sldSz cx="12192000" cy="6858000"/>
  <p:notesSz cx="6858000" cy="9144000"/>
  <p:defaultText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73A1C"/>
    <a:srgbClr val="F23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000"/>
    <p:restoredTop sz="93685"/>
  </p:normalViewPr>
  <p:slideViewPr>
    <p:cSldViewPr snapToGrid="0" snapToObjects="1">
      <p:cViewPr varScale="1">
        <p:scale>
          <a:sx n="92" d="100"/>
          <a:sy n="92" d="100"/>
        </p:scale>
        <p:origin x="864"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 Type="http://schemas.openxmlformats.org/officeDocument/2006/relationships/slide" Target="slides/slide1.xml"/><Relationship Id="rId21" Type="http://schemas.openxmlformats.org/officeDocument/2006/relationships/notesMaster" Target="notesMasters/notes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8B3393A-299D-4790-B84E-68FE801F6A69}" type="datetimeFigureOut">
              <a:rPr lang="zh-CN" altLang="en-US" smtClean="0"/>
              <a:t>2018/12/12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BA840F7-CEAE-40F3-BA5E-B466B9EDD128}" type="slidenum">
              <a:rPr lang="zh-CN" altLang="en-US" smtClean="0"/>
              <a:t>‹#›</a:t>
            </a:fld>
            <a:endParaRPr lang="zh-CN" altLang="en-US"/>
          </a:p>
        </p:txBody>
      </p:sp>
    </p:spTree>
    <p:extLst>
      <p:ext uri="{BB962C8B-B14F-4D97-AF65-F5344CB8AC3E}">
        <p14:creationId xmlns:p14="http://schemas.microsoft.com/office/powerpoint/2010/main" val="32907782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BA840F7-CEAE-40F3-BA5E-B466B9EDD128}" type="slidenum">
              <a:rPr lang="zh-CN" altLang="en-US" smtClean="0"/>
              <a:t>1</a:t>
            </a:fld>
            <a:endParaRPr lang="zh-CN" altLang="en-US"/>
          </a:p>
        </p:txBody>
      </p:sp>
    </p:spTree>
    <p:extLst>
      <p:ext uri="{BB962C8B-B14F-4D97-AF65-F5344CB8AC3E}">
        <p14:creationId xmlns:p14="http://schemas.microsoft.com/office/powerpoint/2010/main" val="9440033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BA840F7-CEAE-40F3-BA5E-B466B9EDD128}" type="slidenum">
              <a:rPr lang="zh-CN" altLang="en-US" smtClean="0"/>
              <a:t>10</a:t>
            </a:fld>
            <a:endParaRPr lang="zh-CN" altLang="en-US"/>
          </a:p>
        </p:txBody>
      </p:sp>
    </p:spTree>
    <p:extLst>
      <p:ext uri="{BB962C8B-B14F-4D97-AF65-F5344CB8AC3E}">
        <p14:creationId xmlns:p14="http://schemas.microsoft.com/office/powerpoint/2010/main" val="42294450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BA840F7-CEAE-40F3-BA5E-B466B9EDD128}" type="slidenum">
              <a:rPr lang="zh-CN" altLang="en-US" smtClean="0"/>
              <a:t>11</a:t>
            </a:fld>
            <a:endParaRPr lang="zh-CN" altLang="en-US"/>
          </a:p>
        </p:txBody>
      </p:sp>
    </p:spTree>
    <p:extLst>
      <p:ext uri="{BB962C8B-B14F-4D97-AF65-F5344CB8AC3E}">
        <p14:creationId xmlns:p14="http://schemas.microsoft.com/office/powerpoint/2010/main" val="25835707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BA840F7-CEAE-40F3-BA5E-B466B9EDD128}" type="slidenum">
              <a:rPr lang="zh-CN" altLang="en-US" smtClean="0"/>
              <a:t>12</a:t>
            </a:fld>
            <a:endParaRPr lang="zh-CN" altLang="en-US"/>
          </a:p>
        </p:txBody>
      </p:sp>
    </p:spTree>
    <p:extLst>
      <p:ext uri="{BB962C8B-B14F-4D97-AF65-F5344CB8AC3E}">
        <p14:creationId xmlns:p14="http://schemas.microsoft.com/office/powerpoint/2010/main" val="36107607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BA840F7-CEAE-40F3-BA5E-B466B9EDD128}" type="slidenum">
              <a:rPr lang="zh-CN" altLang="en-US" smtClean="0"/>
              <a:t>13</a:t>
            </a:fld>
            <a:endParaRPr lang="zh-CN" altLang="en-US"/>
          </a:p>
        </p:txBody>
      </p:sp>
    </p:spTree>
    <p:extLst>
      <p:ext uri="{BB962C8B-B14F-4D97-AF65-F5344CB8AC3E}">
        <p14:creationId xmlns:p14="http://schemas.microsoft.com/office/powerpoint/2010/main" val="23322215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BA840F7-CEAE-40F3-BA5E-B466B9EDD128}" type="slidenum">
              <a:rPr lang="zh-CN" altLang="en-US" smtClean="0"/>
              <a:t>14</a:t>
            </a:fld>
            <a:endParaRPr lang="zh-CN" altLang="en-US"/>
          </a:p>
        </p:txBody>
      </p:sp>
    </p:spTree>
    <p:extLst>
      <p:ext uri="{BB962C8B-B14F-4D97-AF65-F5344CB8AC3E}">
        <p14:creationId xmlns:p14="http://schemas.microsoft.com/office/powerpoint/2010/main" val="25209655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BA840F7-CEAE-40F3-BA5E-B466B9EDD128}" type="slidenum">
              <a:rPr lang="zh-CN" altLang="en-US" smtClean="0"/>
              <a:t>15</a:t>
            </a:fld>
            <a:endParaRPr lang="zh-CN" altLang="en-US"/>
          </a:p>
        </p:txBody>
      </p:sp>
    </p:spTree>
    <p:extLst>
      <p:ext uri="{BB962C8B-B14F-4D97-AF65-F5344CB8AC3E}">
        <p14:creationId xmlns:p14="http://schemas.microsoft.com/office/powerpoint/2010/main" val="28338071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BA840F7-CEAE-40F3-BA5E-B466B9EDD128}" type="slidenum">
              <a:rPr lang="zh-CN" altLang="en-US" smtClean="0"/>
              <a:t>16</a:t>
            </a:fld>
            <a:endParaRPr lang="zh-CN" altLang="en-US"/>
          </a:p>
        </p:txBody>
      </p:sp>
    </p:spTree>
    <p:extLst>
      <p:ext uri="{BB962C8B-B14F-4D97-AF65-F5344CB8AC3E}">
        <p14:creationId xmlns:p14="http://schemas.microsoft.com/office/powerpoint/2010/main" val="9007458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BA840F7-CEAE-40F3-BA5E-B466B9EDD128}" type="slidenum">
              <a:rPr lang="zh-CN" altLang="en-US" smtClean="0"/>
              <a:t>17</a:t>
            </a:fld>
            <a:endParaRPr lang="zh-CN" altLang="en-US"/>
          </a:p>
        </p:txBody>
      </p:sp>
    </p:spTree>
    <p:extLst>
      <p:ext uri="{BB962C8B-B14F-4D97-AF65-F5344CB8AC3E}">
        <p14:creationId xmlns:p14="http://schemas.microsoft.com/office/powerpoint/2010/main" val="15877207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BA840F7-CEAE-40F3-BA5E-B466B9EDD128}" type="slidenum">
              <a:rPr lang="zh-CN" altLang="en-US" smtClean="0"/>
              <a:t>18</a:t>
            </a:fld>
            <a:endParaRPr lang="zh-CN" altLang="en-US"/>
          </a:p>
        </p:txBody>
      </p:sp>
    </p:spTree>
    <p:extLst>
      <p:ext uri="{BB962C8B-B14F-4D97-AF65-F5344CB8AC3E}">
        <p14:creationId xmlns:p14="http://schemas.microsoft.com/office/powerpoint/2010/main" val="9677724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BA840F7-CEAE-40F3-BA5E-B466B9EDD128}" type="slidenum">
              <a:rPr lang="zh-CN" altLang="en-US" smtClean="0"/>
              <a:t>2</a:t>
            </a:fld>
            <a:endParaRPr lang="zh-CN" altLang="en-US"/>
          </a:p>
        </p:txBody>
      </p:sp>
    </p:spTree>
    <p:extLst>
      <p:ext uri="{BB962C8B-B14F-4D97-AF65-F5344CB8AC3E}">
        <p14:creationId xmlns:p14="http://schemas.microsoft.com/office/powerpoint/2010/main" val="31311965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BA840F7-CEAE-40F3-BA5E-B466B9EDD128}" type="slidenum">
              <a:rPr lang="zh-CN" altLang="en-US" smtClean="0"/>
              <a:t>3</a:t>
            </a:fld>
            <a:endParaRPr lang="zh-CN" altLang="en-US"/>
          </a:p>
        </p:txBody>
      </p:sp>
    </p:spTree>
    <p:extLst>
      <p:ext uri="{BB962C8B-B14F-4D97-AF65-F5344CB8AC3E}">
        <p14:creationId xmlns:p14="http://schemas.microsoft.com/office/powerpoint/2010/main" val="15392391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BA840F7-CEAE-40F3-BA5E-B466B9EDD128}" type="slidenum">
              <a:rPr lang="zh-CN" altLang="en-US" smtClean="0"/>
              <a:t>4</a:t>
            </a:fld>
            <a:endParaRPr lang="zh-CN" altLang="en-US"/>
          </a:p>
        </p:txBody>
      </p:sp>
    </p:spTree>
    <p:extLst>
      <p:ext uri="{BB962C8B-B14F-4D97-AF65-F5344CB8AC3E}">
        <p14:creationId xmlns:p14="http://schemas.microsoft.com/office/powerpoint/2010/main" val="12032484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BA840F7-CEAE-40F3-BA5E-B466B9EDD128}" type="slidenum">
              <a:rPr lang="zh-CN" altLang="en-US" smtClean="0"/>
              <a:t>5</a:t>
            </a:fld>
            <a:endParaRPr lang="zh-CN" altLang="en-US"/>
          </a:p>
        </p:txBody>
      </p:sp>
    </p:spTree>
    <p:extLst>
      <p:ext uri="{BB962C8B-B14F-4D97-AF65-F5344CB8AC3E}">
        <p14:creationId xmlns:p14="http://schemas.microsoft.com/office/powerpoint/2010/main" val="21672332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BA840F7-CEAE-40F3-BA5E-B466B9EDD128}" type="slidenum">
              <a:rPr lang="zh-CN" altLang="en-US" smtClean="0"/>
              <a:t>6</a:t>
            </a:fld>
            <a:endParaRPr lang="zh-CN" altLang="en-US"/>
          </a:p>
        </p:txBody>
      </p:sp>
    </p:spTree>
    <p:extLst>
      <p:ext uri="{BB962C8B-B14F-4D97-AF65-F5344CB8AC3E}">
        <p14:creationId xmlns:p14="http://schemas.microsoft.com/office/powerpoint/2010/main" val="7263843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BA840F7-CEAE-40F3-BA5E-B466B9EDD128}" type="slidenum">
              <a:rPr lang="zh-CN" altLang="en-US" smtClean="0"/>
              <a:t>7</a:t>
            </a:fld>
            <a:endParaRPr lang="zh-CN" altLang="en-US"/>
          </a:p>
        </p:txBody>
      </p:sp>
    </p:spTree>
    <p:extLst>
      <p:ext uri="{BB962C8B-B14F-4D97-AF65-F5344CB8AC3E}">
        <p14:creationId xmlns:p14="http://schemas.microsoft.com/office/powerpoint/2010/main" val="21904806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BA840F7-CEAE-40F3-BA5E-B466B9EDD128}" type="slidenum">
              <a:rPr lang="zh-CN" altLang="en-US" smtClean="0"/>
              <a:t>8</a:t>
            </a:fld>
            <a:endParaRPr lang="zh-CN" altLang="en-US"/>
          </a:p>
        </p:txBody>
      </p:sp>
    </p:spTree>
    <p:extLst>
      <p:ext uri="{BB962C8B-B14F-4D97-AF65-F5344CB8AC3E}">
        <p14:creationId xmlns:p14="http://schemas.microsoft.com/office/powerpoint/2010/main" val="8901360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BA840F7-CEAE-40F3-BA5E-B466B9EDD128}" type="slidenum">
              <a:rPr lang="zh-CN" altLang="en-US" smtClean="0"/>
              <a:t>9</a:t>
            </a:fld>
            <a:endParaRPr lang="zh-CN" altLang="en-US"/>
          </a:p>
        </p:txBody>
      </p:sp>
    </p:spTree>
    <p:extLst>
      <p:ext uri="{BB962C8B-B14F-4D97-AF65-F5344CB8AC3E}">
        <p14:creationId xmlns:p14="http://schemas.microsoft.com/office/powerpoint/2010/main" val="20924307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www.officeplus.cn/Template/Home.shtml" TargetMode="External"/><Relationship Id="rId2" Type="http://schemas.openxmlformats.org/officeDocument/2006/relationships/image" Target="../media/image6.jpg"/><Relationship Id="rId1" Type="http://schemas.openxmlformats.org/officeDocument/2006/relationships/slideMaster" Target="../slideMasters/slideMaster2.xml"/><Relationship Id="rId5" Type="http://schemas.microsoft.com/office/2007/relationships/hdphoto" Target="../media/hdphoto1.wdp"/><Relationship Id="rId4" Type="http://schemas.openxmlformats.org/officeDocument/2006/relationships/image" Target="../media/image7.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9.jpg"/><Relationship Id="rId7" Type="http://schemas.microsoft.com/office/2007/relationships/hdphoto" Target="../media/hdphoto1.wdp"/><Relationship Id="rId2" Type="http://schemas.openxmlformats.org/officeDocument/2006/relationships/image" Target="../media/image8.png"/><Relationship Id="rId1" Type="http://schemas.openxmlformats.org/officeDocument/2006/relationships/slideMaster" Target="../slideMasters/slideMaster2.xml"/><Relationship Id="rId6" Type="http://schemas.openxmlformats.org/officeDocument/2006/relationships/image" Target="../media/image7.png"/><Relationship Id="rId5" Type="http://schemas.openxmlformats.org/officeDocument/2006/relationships/hyperlink" Target="http://www.officeplus.cn/Template/Home.shtml" TargetMode="External"/><Relationship Id="rId4" Type="http://schemas.openxmlformats.org/officeDocument/2006/relationships/image" Target="../media/image10.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页">
    <p:bg>
      <p:bgPr>
        <a:solidFill>
          <a:schemeClr val="accent1"/>
        </a:solidFill>
        <a:effectLst/>
      </p:bgPr>
    </p:bg>
    <p:spTree>
      <p:nvGrpSpPr>
        <p:cNvPr id="1" name=""/>
        <p:cNvGrpSpPr/>
        <p:nvPr/>
      </p:nvGrpSpPr>
      <p:grpSpPr>
        <a:xfrm>
          <a:off x="0" y="0"/>
          <a:ext cx="0" cy="0"/>
          <a:chOff x="0" y="0"/>
          <a:chExt cx="0" cy="0"/>
        </a:xfrm>
      </p:grpSpPr>
      <p:sp>
        <p:nvSpPr>
          <p:cNvPr id="2" name="文本框 1"/>
          <p:cNvSpPr txBox="1"/>
          <p:nvPr userDrawn="1"/>
        </p:nvSpPr>
        <p:spPr>
          <a:xfrm>
            <a:off x="872455" y="254890"/>
            <a:ext cx="1213794" cy="4508927"/>
          </a:xfrm>
          <a:prstGeom prst="rect">
            <a:avLst/>
          </a:prstGeom>
          <a:noFill/>
        </p:spPr>
        <p:txBody>
          <a:bodyPr wrap="none" rtlCol="0">
            <a:spAutoFit/>
          </a:bodyPr>
          <a:lstStyle/>
          <a:p>
            <a:r>
              <a:rPr lang="en-US" altLang="zh-CN" sz="28700" b="1" dirty="0">
                <a:solidFill>
                  <a:srgbClr val="E1325F"/>
                </a:solidFill>
              </a:rPr>
              <a:t>’</a:t>
            </a:r>
            <a:endParaRPr lang="zh-CN" altLang="en-US" sz="28700" b="1" dirty="0">
              <a:solidFill>
                <a:srgbClr val="E1325F"/>
              </a:solidFill>
            </a:endParaRPr>
          </a:p>
        </p:txBody>
      </p:sp>
      <p:sp>
        <p:nvSpPr>
          <p:cNvPr id="4" name="文本占位符 3"/>
          <p:cNvSpPr>
            <a:spLocks noGrp="1"/>
          </p:cNvSpPr>
          <p:nvPr>
            <p:ph type="body" sz="quarter" idx="10"/>
          </p:nvPr>
        </p:nvSpPr>
        <p:spPr>
          <a:xfrm>
            <a:off x="1119021" y="2060030"/>
            <a:ext cx="7711080" cy="2310857"/>
          </a:xfrm>
          <a:prstGeom prst="rect">
            <a:avLst/>
          </a:prstGeom>
        </p:spPr>
        <p:txBody>
          <a:bodyPr/>
          <a:lstStyle>
            <a:lvl1pPr marL="0" indent="0">
              <a:lnSpc>
                <a:spcPct val="100000"/>
              </a:lnSpc>
              <a:buNone/>
              <a:defRPr sz="7200" b="1">
                <a:solidFill>
                  <a:schemeClr val="bg1"/>
                </a:solidFill>
              </a:defRPr>
            </a:lvl1pPr>
          </a:lstStyle>
          <a:p>
            <a:pPr lvl="0"/>
            <a:endParaRPr kumimoji="1" lang="zh-CN" altLang="en-US" dirty="0"/>
          </a:p>
        </p:txBody>
      </p:sp>
      <p:sp>
        <p:nvSpPr>
          <p:cNvPr id="5" name="剪去对角的矩形 4"/>
          <p:cNvSpPr/>
          <p:nvPr userDrawn="1"/>
        </p:nvSpPr>
        <p:spPr>
          <a:xfrm>
            <a:off x="1119021" y="4750169"/>
            <a:ext cx="7711080" cy="392220"/>
          </a:xfrm>
          <a:prstGeom prst="snip2DiagRect">
            <a:avLst>
              <a:gd name="adj1" fmla="val 0"/>
              <a:gd name="adj2" fmla="val 27106"/>
            </a:avLst>
          </a:prstGeom>
          <a:solidFill>
            <a:srgbClr val="E132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占位符 3"/>
          <p:cNvSpPr>
            <a:spLocks noGrp="1"/>
          </p:cNvSpPr>
          <p:nvPr>
            <p:ph type="body" sz="quarter" idx="11"/>
          </p:nvPr>
        </p:nvSpPr>
        <p:spPr>
          <a:xfrm>
            <a:off x="1602635" y="4749460"/>
            <a:ext cx="4607096" cy="392929"/>
          </a:xfrm>
          <a:prstGeom prst="rect">
            <a:avLst/>
          </a:prstGeom>
        </p:spPr>
        <p:txBody>
          <a:bodyPr anchor="ctr"/>
          <a:lstStyle>
            <a:lvl1pPr marL="0" indent="0">
              <a:lnSpc>
                <a:spcPct val="100000"/>
              </a:lnSpc>
              <a:buNone/>
              <a:defRPr sz="1800" b="1">
                <a:solidFill>
                  <a:schemeClr val="bg1"/>
                </a:solidFill>
              </a:defRPr>
            </a:lvl1pPr>
          </a:lstStyle>
          <a:p>
            <a:pPr lvl="0"/>
            <a:endParaRPr kumimoji="1" lang="zh-CN" altLang="en-US" dirty="0"/>
          </a:p>
        </p:txBody>
      </p:sp>
      <p:sp>
        <p:nvSpPr>
          <p:cNvPr id="7" name="文本占位符 3"/>
          <p:cNvSpPr>
            <a:spLocks noGrp="1"/>
          </p:cNvSpPr>
          <p:nvPr>
            <p:ph type="body" sz="quarter" idx="12"/>
          </p:nvPr>
        </p:nvSpPr>
        <p:spPr>
          <a:xfrm>
            <a:off x="1119021" y="5297645"/>
            <a:ext cx="7711080" cy="392929"/>
          </a:xfrm>
          <a:prstGeom prst="rect">
            <a:avLst/>
          </a:prstGeom>
        </p:spPr>
        <p:txBody>
          <a:bodyPr anchor="ctr"/>
          <a:lstStyle>
            <a:lvl1pPr marL="0" indent="0">
              <a:lnSpc>
                <a:spcPct val="100000"/>
              </a:lnSpc>
              <a:buNone/>
              <a:defRPr sz="1800" b="0">
                <a:solidFill>
                  <a:schemeClr val="bg1"/>
                </a:solidFill>
              </a:defRPr>
            </a:lvl1pPr>
          </a:lstStyle>
          <a:p>
            <a:pPr lvl="0"/>
            <a:endParaRPr kumimoji="1" lang="zh-CN" altLang="en-US" dirty="0"/>
          </a:p>
        </p:txBody>
      </p:sp>
    </p:spTree>
    <p:extLst>
      <p:ext uri="{BB962C8B-B14F-4D97-AF65-F5344CB8AC3E}">
        <p14:creationId xmlns:p14="http://schemas.microsoft.com/office/powerpoint/2010/main" val="6798210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模板使用技巧2">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554DB237-C74A-4BA8-A097-6A053DD3C747}"/>
              </a:ext>
            </a:extLst>
          </p:cNvPr>
          <p:cNvSpPr/>
          <p:nvPr userDrawn="1"/>
        </p:nvSpPr>
        <p:spPr>
          <a:xfrm>
            <a:off x="440603" y="759873"/>
            <a:ext cx="1750800" cy="369332"/>
          </a:xfrm>
          <a:prstGeom prst="rect">
            <a:avLst/>
          </a:prstGeom>
        </p:spPr>
        <p:txBody>
          <a:bodyPr wrap="none">
            <a:spAutoFit/>
          </a:bodyPr>
          <a:lstStyle/>
          <a:p>
            <a:pPr defTabSz="609585"/>
            <a:r>
              <a:rPr lang="zh-CN" altLang="en-US" sz="1800">
                <a:solidFill>
                  <a:schemeClr val="tx1">
                    <a:lumMod val="75000"/>
                    <a:lumOff val="25000"/>
                  </a:schemeClr>
                </a:solidFill>
                <a:latin typeface="Segoe UI Light"/>
                <a:ea typeface="微软雅黑"/>
                <a:cs typeface="Segoe UI Light"/>
              </a:rPr>
              <a:t>模板使用技巧</a:t>
            </a:r>
            <a:r>
              <a:rPr lang="en-US" altLang="zh-CN" sz="1800">
                <a:solidFill>
                  <a:schemeClr val="tx1">
                    <a:lumMod val="75000"/>
                    <a:lumOff val="25000"/>
                  </a:schemeClr>
                </a:solidFill>
                <a:latin typeface="Segoe UI Light"/>
                <a:ea typeface="微软雅黑"/>
                <a:cs typeface="Segoe UI Light"/>
              </a:rPr>
              <a:t> 2</a:t>
            </a:r>
            <a:endParaRPr lang="zh-CN" altLang="en-US" sz="1800" dirty="0">
              <a:solidFill>
                <a:schemeClr val="tx1">
                  <a:lumMod val="75000"/>
                  <a:lumOff val="25000"/>
                </a:schemeClr>
              </a:solidFill>
              <a:latin typeface="Segoe UI Light"/>
              <a:ea typeface="微软雅黑"/>
              <a:cs typeface="Segoe UI Light"/>
            </a:endParaRPr>
          </a:p>
        </p:txBody>
      </p:sp>
      <p:sp>
        <p:nvSpPr>
          <p:cNvPr id="4" name="矩形 3">
            <a:extLst>
              <a:ext uri="{FF2B5EF4-FFF2-40B4-BE49-F238E27FC236}">
                <a16:creationId xmlns:a16="http://schemas.microsoft.com/office/drawing/2014/main" id="{4172DAD1-F67C-4AB8-ACEF-004237CB3D3F}"/>
              </a:ext>
            </a:extLst>
          </p:cNvPr>
          <p:cNvSpPr/>
          <p:nvPr userDrawn="1"/>
        </p:nvSpPr>
        <p:spPr>
          <a:xfrm>
            <a:off x="440603" y="182445"/>
            <a:ext cx="777777" cy="246221"/>
          </a:xfrm>
          <a:prstGeom prst="rect">
            <a:avLst/>
          </a:prstGeom>
        </p:spPr>
        <p:txBody>
          <a:bodyPr wrap="none">
            <a:spAutoFit/>
          </a:bodyPr>
          <a:lstStyle/>
          <a:p>
            <a:pPr defTabSz="609585"/>
            <a:r>
              <a:rPr kumimoji="1" lang="en-US" altLang="zh-CN" sz="1000" dirty="0">
                <a:solidFill>
                  <a:schemeClr val="tx1">
                    <a:lumMod val="75000"/>
                    <a:lumOff val="25000"/>
                  </a:schemeClr>
                </a:solidFill>
                <a:latin typeface="Segoe UI Light"/>
                <a:ea typeface="微软雅黑" charset="0"/>
                <a:cs typeface="Segoe UI Light"/>
              </a:rPr>
              <a:t>OfficePLUS</a:t>
            </a:r>
            <a:endParaRPr lang="zh-CN" altLang="en-US" sz="1000" dirty="0">
              <a:solidFill>
                <a:schemeClr val="tx1">
                  <a:lumMod val="75000"/>
                  <a:lumOff val="25000"/>
                </a:schemeClr>
              </a:solidFill>
              <a:latin typeface="Segoe UI Light"/>
              <a:ea typeface="微软雅黑" charset="0"/>
              <a:cs typeface="Segoe UI Light"/>
            </a:endParaRPr>
          </a:p>
        </p:txBody>
      </p:sp>
      <p:pic>
        <p:nvPicPr>
          <p:cNvPr id="5" name="图片 4">
            <a:extLst>
              <a:ext uri="{FF2B5EF4-FFF2-40B4-BE49-F238E27FC236}">
                <a16:creationId xmlns:a16="http://schemas.microsoft.com/office/drawing/2014/main" id="{F300B558-79C0-475E-84A0-11700A36CAB6}"/>
              </a:ext>
            </a:extLst>
          </p:cNvPr>
          <p:cNvPicPr>
            <a:picLocks noChangeAspect="1"/>
          </p:cNvPicPr>
          <p:nvPr userDrawn="1"/>
        </p:nvPicPr>
        <p:blipFill>
          <a:blip r:embed="rId2"/>
          <a:stretch>
            <a:fillRect/>
          </a:stretch>
        </p:blipFill>
        <p:spPr>
          <a:xfrm>
            <a:off x="431800" y="2138895"/>
            <a:ext cx="5295899" cy="3847021"/>
          </a:xfrm>
          <a:prstGeom prst="rect">
            <a:avLst/>
          </a:prstGeom>
          <a:ln>
            <a:solidFill>
              <a:schemeClr val="bg1">
                <a:lumMod val="65000"/>
              </a:schemeClr>
            </a:solidFill>
          </a:ln>
        </p:spPr>
      </p:pic>
      <p:pic>
        <p:nvPicPr>
          <p:cNvPr id="6" name="图片 5">
            <a:extLst>
              <a:ext uri="{FF2B5EF4-FFF2-40B4-BE49-F238E27FC236}">
                <a16:creationId xmlns:a16="http://schemas.microsoft.com/office/drawing/2014/main" id="{ADFDE997-A67B-4FD0-B6AC-78D1EFE63489}"/>
              </a:ext>
            </a:extLst>
          </p:cNvPr>
          <p:cNvPicPr>
            <a:picLocks noChangeAspect="1"/>
          </p:cNvPicPr>
          <p:nvPr userDrawn="1"/>
        </p:nvPicPr>
        <p:blipFill>
          <a:blip r:embed="rId3"/>
          <a:stretch>
            <a:fillRect/>
          </a:stretch>
        </p:blipFill>
        <p:spPr>
          <a:xfrm>
            <a:off x="6464301" y="2138895"/>
            <a:ext cx="5295900" cy="3847022"/>
          </a:xfrm>
          <a:prstGeom prst="rect">
            <a:avLst/>
          </a:prstGeom>
          <a:ln>
            <a:solidFill>
              <a:schemeClr val="bg1">
                <a:lumMod val="65000"/>
              </a:schemeClr>
            </a:solidFill>
          </a:ln>
        </p:spPr>
      </p:pic>
      <p:sp>
        <p:nvSpPr>
          <p:cNvPr id="7" name="文本框 6">
            <a:extLst>
              <a:ext uri="{FF2B5EF4-FFF2-40B4-BE49-F238E27FC236}">
                <a16:creationId xmlns:a16="http://schemas.microsoft.com/office/drawing/2014/main" id="{3E1E676E-E869-48CE-BFB9-1C7FC981B376}"/>
              </a:ext>
            </a:extLst>
          </p:cNvPr>
          <p:cNvSpPr txBox="1"/>
          <p:nvPr userDrawn="1"/>
        </p:nvSpPr>
        <p:spPr>
          <a:xfrm>
            <a:off x="431800" y="1174234"/>
            <a:ext cx="3467616" cy="584775"/>
          </a:xfrm>
          <a:prstGeom prst="rect">
            <a:avLst/>
          </a:prstGeom>
          <a:noFill/>
        </p:spPr>
        <p:txBody>
          <a:bodyPr wrap="none" rtlCol="0">
            <a:spAutoFit/>
          </a:bodyPr>
          <a:lstStyle/>
          <a:p>
            <a:r>
              <a:rPr lang="zh-CN" altLang="en-US" sz="3200" b="1">
                <a:solidFill>
                  <a:schemeClr val="tx1">
                    <a:lumMod val="85000"/>
                    <a:lumOff val="15000"/>
                  </a:schemeClr>
                </a:solidFill>
                <a:latin typeface="微软雅黑" panose="020B0503020204020204" pitchFamily="34" charset="-122"/>
                <a:ea typeface="微软雅黑" panose="020B0503020204020204" pitchFamily="34" charset="-122"/>
              </a:rPr>
              <a:t>随时添加模板样式</a:t>
            </a:r>
            <a:endParaRPr lang="en-US" sz="3200" b="1">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a16="http://schemas.microsoft.com/office/drawing/2014/main" id="{7768A42A-9DCD-4784-A3EF-F1D80ADC183F}"/>
              </a:ext>
            </a:extLst>
          </p:cNvPr>
          <p:cNvSpPr txBox="1"/>
          <p:nvPr userDrawn="1"/>
        </p:nvSpPr>
        <p:spPr>
          <a:xfrm>
            <a:off x="333477" y="6061002"/>
            <a:ext cx="3010761"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1.</a:t>
            </a:r>
            <a:r>
              <a:rPr lang="zh-CN" altLang="en-US" sz="1200" spc="150">
                <a:latin typeface="微软雅黑" panose="020B0503020204020204" pitchFamily="34" charset="-122"/>
                <a:ea typeface="微软雅黑" panose="020B0503020204020204" pitchFamily="34" charset="-122"/>
              </a:rPr>
              <a:t> 选择“开始”</a:t>
            </a:r>
            <a:r>
              <a:rPr lang="en-US" altLang="zh-CN" sz="1200" spc="150">
                <a:latin typeface="微软雅黑" panose="020B0503020204020204" pitchFamily="34" charset="-122"/>
                <a:ea typeface="微软雅黑" panose="020B0503020204020204" pitchFamily="34" charset="-122"/>
              </a:rPr>
              <a:t>-</a:t>
            </a:r>
            <a:r>
              <a:rPr lang="zh-CN" altLang="en-US" sz="1200" spc="150">
                <a:latin typeface="微软雅黑" panose="020B0503020204020204" pitchFamily="34" charset="-122"/>
                <a:ea typeface="微软雅黑" panose="020B0503020204020204" pitchFamily="34" charset="-122"/>
              </a:rPr>
              <a:t>“新建幻灯片”；</a:t>
            </a:r>
            <a:endParaRPr lang="en-US" sz="1200" spc="150">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BF8689A3-CABF-445F-829F-6396154A55D1}"/>
              </a:ext>
            </a:extLst>
          </p:cNvPr>
          <p:cNvSpPr txBox="1"/>
          <p:nvPr userDrawn="1"/>
        </p:nvSpPr>
        <p:spPr>
          <a:xfrm>
            <a:off x="6360651" y="6061002"/>
            <a:ext cx="5256567"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2.</a:t>
            </a:r>
            <a:r>
              <a:rPr lang="zh-CN" altLang="en-US" sz="1200" spc="150">
                <a:latin typeface="微软雅黑" panose="020B0503020204020204" pitchFamily="34" charset="-122"/>
                <a:ea typeface="微软雅黑" panose="020B0503020204020204" pitchFamily="34" charset="-122"/>
              </a:rPr>
              <a:t> 选择你需要的页面，如封面页，目录页，副标题页，内容页等</a:t>
            </a:r>
            <a:r>
              <a:rPr lang="en-US" altLang="zh-CN" sz="1200" spc="150">
                <a:latin typeface="微软雅黑" panose="020B0503020204020204" pitchFamily="34" charset="-122"/>
                <a:ea typeface="微软雅黑" panose="020B0503020204020204" pitchFamily="34" charset="-122"/>
              </a:rPr>
              <a:t>…</a:t>
            </a:r>
            <a:endParaRPr lang="en-US" sz="1200" spc="150">
              <a:latin typeface="微软雅黑" panose="020B0503020204020204" pitchFamily="34" charset="-122"/>
              <a:ea typeface="微软雅黑" panose="020B0503020204020204" pitchFamily="34" charset="-122"/>
            </a:endParaRPr>
          </a:p>
        </p:txBody>
      </p:sp>
      <p:pic>
        <p:nvPicPr>
          <p:cNvPr id="10" name="图片 9">
            <a:extLst>
              <a:ext uri="{FF2B5EF4-FFF2-40B4-BE49-F238E27FC236}">
                <a16:creationId xmlns:a16="http://schemas.microsoft.com/office/drawing/2014/main" id="{D7C9996A-24BA-4EE9-BA5A-589E1841918D}"/>
              </a:ext>
            </a:extLst>
          </p:cNvPr>
          <p:cNvPicPr>
            <a:picLocks noChangeAspect="1"/>
          </p:cNvPicPr>
          <p:nvPr userDrawn="1"/>
        </p:nvPicPr>
        <p:blipFill>
          <a:blip r:embed="rId4"/>
          <a:stretch>
            <a:fillRect/>
          </a:stretch>
        </p:blipFill>
        <p:spPr>
          <a:xfrm>
            <a:off x="700878" y="2428358"/>
            <a:ext cx="819667" cy="81966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6331825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关注服务号">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F3BB9638-2D2F-48B1-A8CF-673B237DCC17}"/>
              </a:ext>
            </a:extLst>
          </p:cNvPr>
          <p:cNvSpPr/>
          <p:nvPr userDrawn="1"/>
        </p:nvSpPr>
        <p:spPr>
          <a:xfrm>
            <a:off x="0" y="3429000"/>
            <a:ext cx="12192000" cy="3429000"/>
          </a:xfrm>
          <a:prstGeom prst="rect">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4" name="矩形: 圆角 3">
            <a:extLst>
              <a:ext uri="{FF2B5EF4-FFF2-40B4-BE49-F238E27FC236}">
                <a16:creationId xmlns:a16="http://schemas.microsoft.com/office/drawing/2014/main" id="{120C7C91-35F0-46E5-B511-2314CED2655F}"/>
              </a:ext>
            </a:extLst>
          </p:cNvPr>
          <p:cNvSpPr/>
          <p:nvPr userDrawn="1"/>
        </p:nvSpPr>
        <p:spPr>
          <a:xfrm>
            <a:off x="1079465" y="1527629"/>
            <a:ext cx="3802742" cy="3802742"/>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pic>
        <p:nvPicPr>
          <p:cNvPr id="5" name="图片 4" descr="图片包含 纵横字谜, 文字&#10;&#10;已生成极高可信度的说明">
            <a:extLst>
              <a:ext uri="{FF2B5EF4-FFF2-40B4-BE49-F238E27FC236}">
                <a16:creationId xmlns:a16="http://schemas.microsoft.com/office/drawing/2014/main" id="{25779B21-3BC1-4E47-8650-6B0E785B5142}"/>
              </a:ext>
            </a:extLst>
          </p:cNvPr>
          <p:cNvPicPr>
            <a:picLocks noChangeAspect="1"/>
          </p:cNvPicPr>
          <p:nvPr userDrawn="1"/>
        </p:nvPicPr>
        <p:blipFill>
          <a:blip r:embed="rId2">
            <a:clrChange>
              <a:clrFrom>
                <a:srgbClr val="FFFFFF"/>
              </a:clrFrom>
              <a:clrTo>
                <a:srgbClr val="FFFFFF">
                  <a:alpha val="0"/>
                </a:srgbClr>
              </a:clrTo>
            </a:clrChange>
          </a:blip>
          <a:stretch>
            <a:fillRect/>
          </a:stretch>
        </p:blipFill>
        <p:spPr>
          <a:xfrm>
            <a:off x="1308065" y="1756229"/>
            <a:ext cx="3345542" cy="3345542"/>
          </a:xfrm>
          <a:prstGeom prst="rect">
            <a:avLst/>
          </a:prstGeom>
        </p:spPr>
      </p:pic>
      <p:sp>
        <p:nvSpPr>
          <p:cNvPr id="6" name="文本框 5">
            <a:extLst>
              <a:ext uri="{FF2B5EF4-FFF2-40B4-BE49-F238E27FC236}">
                <a16:creationId xmlns:a16="http://schemas.microsoft.com/office/drawing/2014/main" id="{343024A3-25F7-4B9A-9876-36F35421F6E6}"/>
              </a:ext>
            </a:extLst>
          </p:cNvPr>
          <p:cNvSpPr txBox="1"/>
          <p:nvPr userDrawn="1"/>
        </p:nvSpPr>
        <p:spPr>
          <a:xfrm>
            <a:off x="5239657" y="1566506"/>
            <a:ext cx="6013185" cy="3549241"/>
          </a:xfrm>
          <a:prstGeom prst="rect">
            <a:avLst/>
          </a:prstGeom>
          <a:noFill/>
        </p:spPr>
        <p:txBody>
          <a:bodyPr wrap="none" rtlCol="0">
            <a:spAutoFit/>
          </a:bodyPr>
          <a:lstStyle/>
          <a:p>
            <a:pPr>
              <a:lnSpc>
                <a:spcPct val="150000"/>
              </a:lnSpc>
              <a:spcBef>
                <a:spcPts val="600"/>
              </a:spcBef>
            </a:pPr>
            <a:r>
              <a:rPr lang="zh-CN" altLang="en-US"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办公模板更新</a:t>
            </a:r>
            <a:endParaRPr lang="en-US" altLang="zh-CN"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nSpc>
                <a:spcPct val="150000"/>
              </a:lnSpc>
              <a:spcBef>
                <a:spcPts val="600"/>
              </a:spcBef>
            </a:pPr>
            <a:r>
              <a:rPr lang="zh-CN" altLang="en-US"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微软</a:t>
            </a:r>
            <a:endParaRPr lang="en-US" altLang="zh-CN"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nSpc>
                <a:spcPct val="150000"/>
              </a:lnSpc>
              <a:spcBef>
                <a:spcPts val="600"/>
              </a:spcBef>
            </a:pPr>
            <a:r>
              <a:rPr lang="zh-CN" altLang="en-US"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微信扫码关注</a:t>
            </a:r>
            <a:endParaRPr lang="en-US" altLang="zh-CN"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nSpc>
                <a:spcPct val="150000"/>
              </a:lnSpc>
              <a:spcBef>
                <a:spcPts val="600"/>
              </a:spcBef>
            </a:pPr>
            <a:r>
              <a:rPr lang="zh-CN" altLang="en-US"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微软</a:t>
            </a:r>
            <a:r>
              <a:rPr lang="en-US" altLang="zh-CN"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Office</a:t>
            </a:r>
            <a:r>
              <a:rPr lang="zh-CN" altLang="en-US"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文档 」服务号</a:t>
            </a:r>
            <a:endParaRPr lang="en-US" altLang="zh-CN"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pic>
        <p:nvPicPr>
          <p:cNvPr id="7" name="图片 6">
            <a:hlinkClick r:id="rId3"/>
            <a:extLst>
              <a:ext uri="{FF2B5EF4-FFF2-40B4-BE49-F238E27FC236}">
                <a16:creationId xmlns:a16="http://schemas.microsoft.com/office/drawing/2014/main" id="{5524D02C-49CE-4D3D-8B89-07CEC3966F49}"/>
              </a:ext>
            </a:extLst>
          </p:cNvPr>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239657" y="6345797"/>
            <a:ext cx="1712686" cy="226074"/>
          </a:xfrm>
          <a:prstGeom prst="rect">
            <a:avLst/>
          </a:prstGeom>
        </p:spPr>
      </p:pic>
    </p:spTree>
    <p:extLst>
      <p:ext uri="{BB962C8B-B14F-4D97-AF65-F5344CB8AC3E}">
        <p14:creationId xmlns:p14="http://schemas.microsoft.com/office/powerpoint/2010/main" val="418666974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使用小程序">
    <p:spTree>
      <p:nvGrpSpPr>
        <p:cNvPr id="1" name=""/>
        <p:cNvGrpSpPr/>
        <p:nvPr/>
      </p:nvGrpSpPr>
      <p:grpSpPr>
        <a:xfrm>
          <a:off x="0" y="0"/>
          <a:ext cx="0" cy="0"/>
          <a:chOff x="0" y="0"/>
          <a:chExt cx="0" cy="0"/>
        </a:xfrm>
      </p:grpSpPr>
      <p:cxnSp>
        <p:nvCxnSpPr>
          <p:cNvPr id="4" name="直接连接符 3">
            <a:extLst>
              <a:ext uri="{FF2B5EF4-FFF2-40B4-BE49-F238E27FC236}">
                <a16:creationId xmlns:a16="http://schemas.microsoft.com/office/drawing/2014/main" id="{3E71CC84-193F-4D28-98D9-17F9952F968C}"/>
              </a:ext>
            </a:extLst>
          </p:cNvPr>
          <p:cNvCxnSpPr/>
          <p:nvPr userDrawn="1"/>
        </p:nvCxnSpPr>
        <p:spPr>
          <a:xfrm>
            <a:off x="0" y="657288"/>
            <a:ext cx="12192000" cy="0"/>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sp>
        <p:nvSpPr>
          <p:cNvPr id="6" name="矩形 5">
            <a:extLst>
              <a:ext uri="{FF2B5EF4-FFF2-40B4-BE49-F238E27FC236}">
                <a16:creationId xmlns:a16="http://schemas.microsoft.com/office/drawing/2014/main" id="{23A9F197-1133-4CEE-860F-85366976D0AC}"/>
              </a:ext>
            </a:extLst>
          </p:cNvPr>
          <p:cNvSpPr/>
          <p:nvPr userDrawn="1"/>
        </p:nvSpPr>
        <p:spPr>
          <a:xfrm>
            <a:off x="0" y="3091547"/>
            <a:ext cx="12192000" cy="3766453"/>
          </a:xfrm>
          <a:prstGeom prst="rect">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8" name="矩形: 圆角 7">
            <a:extLst>
              <a:ext uri="{FF2B5EF4-FFF2-40B4-BE49-F238E27FC236}">
                <a16:creationId xmlns:a16="http://schemas.microsoft.com/office/drawing/2014/main" id="{AA954438-2CEB-4119-883B-8B9196F98504}"/>
              </a:ext>
            </a:extLst>
          </p:cNvPr>
          <p:cNvSpPr/>
          <p:nvPr userDrawn="1"/>
        </p:nvSpPr>
        <p:spPr>
          <a:xfrm>
            <a:off x="621395"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9" name="矩形: 圆角 8">
            <a:extLst>
              <a:ext uri="{FF2B5EF4-FFF2-40B4-BE49-F238E27FC236}">
                <a16:creationId xmlns:a16="http://schemas.microsoft.com/office/drawing/2014/main" id="{4CD1A364-B227-4CFB-9287-6198C6C0443B}"/>
              </a:ext>
            </a:extLst>
          </p:cNvPr>
          <p:cNvSpPr/>
          <p:nvPr userDrawn="1"/>
        </p:nvSpPr>
        <p:spPr>
          <a:xfrm>
            <a:off x="4374467"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BEA6AD26-5781-4DAD-8C16-8C73B2C177AD}"/>
              </a:ext>
            </a:extLst>
          </p:cNvPr>
          <p:cNvSpPr txBox="1"/>
          <p:nvPr userDrawn="1"/>
        </p:nvSpPr>
        <p:spPr>
          <a:xfrm>
            <a:off x="1656327" y="286129"/>
            <a:ext cx="8879354" cy="670120"/>
          </a:xfrm>
          <a:prstGeom prst="rect">
            <a:avLst/>
          </a:prstGeom>
          <a:solidFill>
            <a:schemeClr val="bg1"/>
          </a:solidFill>
        </p:spPr>
        <p:txBody>
          <a:bodyPr wrap="none" rtlCol="0">
            <a:spAutoFit/>
          </a:bodyPr>
          <a:lstStyle/>
          <a:p>
            <a:pPr algn="ctr">
              <a:lnSpc>
                <a:spcPct val="130000"/>
              </a:lnSpc>
              <a:spcBef>
                <a:spcPts val="600"/>
              </a:spcBef>
            </a:pPr>
            <a:r>
              <a:rPr lang="zh-CN" altLang="en-US" sz="3200" b="1" kern="0">
                <a:latin typeface="微软雅黑" panose="020B0503020204020204" pitchFamily="34" charset="-122"/>
                <a:ea typeface="微软雅黑" panose="020B0503020204020204" pitchFamily="34" charset="-122"/>
                <a:cs typeface="+mn-ea"/>
                <a:sym typeface="+mn-lt"/>
              </a:rPr>
              <a:t> 微信扫描小程序码，使用微软移动办公黑科技 </a:t>
            </a:r>
            <a:endParaRPr lang="en-US" sz="3200" b="1" kern="0" dirty="0">
              <a:latin typeface="微软雅黑" panose="020B0503020204020204" pitchFamily="34" charset="-122"/>
              <a:ea typeface="微软雅黑" panose="020B0503020204020204" pitchFamily="34" charset="-122"/>
              <a:cs typeface="+mn-ea"/>
              <a:sym typeface="+mn-lt"/>
            </a:endParaRPr>
          </a:p>
        </p:txBody>
      </p:sp>
      <p:cxnSp>
        <p:nvCxnSpPr>
          <p:cNvPr id="11" name="直接连接符 10">
            <a:extLst>
              <a:ext uri="{FF2B5EF4-FFF2-40B4-BE49-F238E27FC236}">
                <a16:creationId xmlns:a16="http://schemas.microsoft.com/office/drawing/2014/main" id="{72806FD0-33B9-40F1-B8F9-079524CA002C}"/>
              </a:ext>
            </a:extLst>
          </p:cNvPr>
          <p:cNvCxnSpPr>
            <a:cxnSpLocks/>
          </p:cNvCxnSpPr>
          <p:nvPr userDrawn="1"/>
        </p:nvCxnSpPr>
        <p:spPr>
          <a:xfrm flipH="1">
            <a:off x="1523089" y="369629"/>
            <a:ext cx="266460" cy="622048"/>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159FFD7E-3944-43A3-A5DD-D8673483D044}"/>
              </a:ext>
            </a:extLst>
          </p:cNvPr>
          <p:cNvCxnSpPr>
            <a:cxnSpLocks/>
          </p:cNvCxnSpPr>
          <p:nvPr userDrawn="1"/>
        </p:nvCxnSpPr>
        <p:spPr>
          <a:xfrm flipH="1">
            <a:off x="10402443" y="369629"/>
            <a:ext cx="266460" cy="622048"/>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sp>
        <p:nvSpPr>
          <p:cNvPr id="13" name="矩形: 圆角 12">
            <a:extLst>
              <a:ext uri="{FF2B5EF4-FFF2-40B4-BE49-F238E27FC236}">
                <a16:creationId xmlns:a16="http://schemas.microsoft.com/office/drawing/2014/main" id="{C76706F4-B20C-489C-ACB9-010EF43FEF70}"/>
              </a:ext>
            </a:extLst>
          </p:cNvPr>
          <p:cNvSpPr/>
          <p:nvPr userDrawn="1"/>
        </p:nvSpPr>
        <p:spPr>
          <a:xfrm>
            <a:off x="8159751"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pic>
        <p:nvPicPr>
          <p:cNvPr id="14" name="图片 13">
            <a:extLst>
              <a:ext uri="{FF2B5EF4-FFF2-40B4-BE49-F238E27FC236}">
                <a16:creationId xmlns:a16="http://schemas.microsoft.com/office/drawing/2014/main" id="{C50F7A0F-4C8A-4DA1-8AA3-1810FF4E70A3}"/>
              </a:ext>
            </a:extLst>
          </p:cNvPr>
          <p:cNvPicPr>
            <a:picLocks noChangeAspect="1"/>
          </p:cNvPicPr>
          <p:nvPr userDrawn="1"/>
        </p:nvPicPr>
        <p:blipFill rotWithShape="1">
          <a:blip r:embed="rId2">
            <a:clrChange>
              <a:clrFrom>
                <a:srgbClr val="FFFFFF"/>
              </a:clrFrom>
              <a:clrTo>
                <a:srgbClr val="FFFFFF">
                  <a:alpha val="0"/>
                </a:srgbClr>
              </a:clrTo>
            </a:clrChange>
          </a:blip>
          <a:srcRect l="13924" t="13924" r="13924" b="13924"/>
          <a:stretch/>
        </p:blipFill>
        <p:spPr>
          <a:xfrm>
            <a:off x="4705130" y="1673081"/>
            <a:ext cx="2743200" cy="2743200"/>
          </a:xfrm>
          <a:prstGeom prst="rect">
            <a:avLst/>
          </a:prstGeom>
        </p:spPr>
      </p:pic>
      <p:pic>
        <p:nvPicPr>
          <p:cNvPr id="15" name="图片 14">
            <a:extLst>
              <a:ext uri="{FF2B5EF4-FFF2-40B4-BE49-F238E27FC236}">
                <a16:creationId xmlns:a16="http://schemas.microsoft.com/office/drawing/2014/main" id="{260AD2DE-F13F-4332-90AE-87C7001EAD9A}"/>
              </a:ext>
            </a:extLst>
          </p:cNvPr>
          <p:cNvPicPr>
            <a:picLocks noChangeAspect="1"/>
          </p:cNvPicPr>
          <p:nvPr userDrawn="1"/>
        </p:nvPicPr>
        <p:blipFill rotWithShape="1">
          <a:blip r:embed="rId3">
            <a:clrChange>
              <a:clrFrom>
                <a:srgbClr val="FFFFFF"/>
              </a:clrFrom>
              <a:clrTo>
                <a:srgbClr val="FFFFFF">
                  <a:alpha val="0"/>
                </a:srgbClr>
              </a:clrTo>
            </a:clrChange>
          </a:blip>
          <a:srcRect l="14439" r="14439"/>
          <a:stretch/>
        </p:blipFill>
        <p:spPr>
          <a:xfrm>
            <a:off x="8519321" y="1673081"/>
            <a:ext cx="2743200" cy="2743200"/>
          </a:xfrm>
          <a:prstGeom prst="rect">
            <a:avLst/>
          </a:prstGeom>
        </p:spPr>
      </p:pic>
      <p:pic>
        <p:nvPicPr>
          <p:cNvPr id="16" name="图片 15">
            <a:extLst>
              <a:ext uri="{FF2B5EF4-FFF2-40B4-BE49-F238E27FC236}">
                <a16:creationId xmlns:a16="http://schemas.microsoft.com/office/drawing/2014/main" id="{19418449-E7C2-4E37-8045-DD4782B12524}"/>
              </a:ext>
            </a:extLst>
          </p:cNvPr>
          <p:cNvPicPr>
            <a:picLocks noChangeAspect="1"/>
          </p:cNvPicPr>
          <p:nvPr userDrawn="1"/>
        </p:nvPicPr>
        <p:blipFill>
          <a:blip r:embed="rId4">
            <a:clrChange>
              <a:clrFrom>
                <a:srgbClr val="FFFFFF"/>
              </a:clrFrom>
              <a:clrTo>
                <a:srgbClr val="FFFFFF">
                  <a:alpha val="0"/>
                </a:srgbClr>
              </a:clrTo>
            </a:clrChange>
          </a:blip>
          <a:stretch>
            <a:fillRect/>
          </a:stretch>
        </p:blipFill>
        <p:spPr>
          <a:xfrm>
            <a:off x="980965" y="1673081"/>
            <a:ext cx="2743200" cy="2743200"/>
          </a:xfrm>
          <a:prstGeom prst="rect">
            <a:avLst/>
          </a:prstGeom>
        </p:spPr>
      </p:pic>
      <p:sp>
        <p:nvSpPr>
          <p:cNvPr id="17" name="文本框 16">
            <a:extLst>
              <a:ext uri="{FF2B5EF4-FFF2-40B4-BE49-F238E27FC236}">
                <a16:creationId xmlns:a16="http://schemas.microsoft.com/office/drawing/2014/main" id="{9A11A6D6-1DBD-4A10-8942-D3DDC4E182E9}"/>
              </a:ext>
            </a:extLst>
          </p:cNvPr>
          <p:cNvSpPr txBox="1"/>
          <p:nvPr userDrawn="1"/>
        </p:nvSpPr>
        <p:spPr>
          <a:xfrm>
            <a:off x="987447" y="5138740"/>
            <a:ext cx="2730235" cy="907428"/>
          </a:xfrm>
          <a:prstGeom prst="rect">
            <a:avLst/>
          </a:prstGeom>
          <a:noFill/>
        </p:spPr>
        <p:txBody>
          <a:bodyPr wrap="none" rtlCol="0">
            <a:spAutoFit/>
          </a:bodyPr>
          <a:lstStyle/>
          <a:p>
            <a:pPr algn="ctr">
              <a:lnSpc>
                <a:spcPct val="140000"/>
              </a:lnSpc>
            </a:pPr>
            <a:r>
              <a:rPr lang="zh-CN" altLang="en-US"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在微信访问</a:t>
            </a:r>
            <a:r>
              <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OneDrive</a:t>
            </a:r>
          </a:p>
          <a:p>
            <a:pPr algn="ctr">
              <a:lnSpc>
                <a:spcPct val="140000"/>
              </a:lnSpc>
            </a:pP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 微软</a:t>
            </a:r>
            <a:r>
              <a:rPr lang="en-US" altLang="zh-CN"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Office</a:t>
            </a: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文档 」</a:t>
            </a:r>
            <a:endParaRPr lang="en-US" sz="2000" b="1" kern="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sp>
        <p:nvSpPr>
          <p:cNvPr id="18" name="文本框 17">
            <a:extLst>
              <a:ext uri="{FF2B5EF4-FFF2-40B4-BE49-F238E27FC236}">
                <a16:creationId xmlns:a16="http://schemas.microsoft.com/office/drawing/2014/main" id="{6274E825-3465-469E-BD06-097F250CA889}"/>
              </a:ext>
            </a:extLst>
          </p:cNvPr>
          <p:cNvSpPr txBox="1"/>
          <p:nvPr userDrawn="1"/>
        </p:nvSpPr>
        <p:spPr>
          <a:xfrm>
            <a:off x="4862328" y="5138740"/>
            <a:ext cx="2467342" cy="907428"/>
          </a:xfrm>
          <a:prstGeom prst="rect">
            <a:avLst/>
          </a:prstGeom>
          <a:noFill/>
        </p:spPr>
        <p:txBody>
          <a:bodyPr wrap="none" rtlCol="0">
            <a:spAutoFit/>
          </a:bodyPr>
          <a:lstStyle/>
          <a:p>
            <a:pPr algn="ctr">
              <a:lnSpc>
                <a:spcPct val="140000"/>
              </a:lnSpc>
            </a:pPr>
            <a:r>
              <a:rPr lang="zh-CN" altLang="en-US"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让你的文档会说话</a:t>
            </a:r>
            <a:endPar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gn="ctr">
              <a:lnSpc>
                <a:spcPct val="140000"/>
              </a:lnSpc>
            </a:pP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 微软听听文档 」</a:t>
            </a:r>
          </a:p>
        </p:txBody>
      </p:sp>
      <p:sp>
        <p:nvSpPr>
          <p:cNvPr id="19" name="文本框 18">
            <a:extLst>
              <a:ext uri="{FF2B5EF4-FFF2-40B4-BE49-F238E27FC236}">
                <a16:creationId xmlns:a16="http://schemas.microsoft.com/office/drawing/2014/main" id="{4EC4AC92-2800-4841-84A3-26E495F2D178}"/>
              </a:ext>
            </a:extLst>
          </p:cNvPr>
          <p:cNvSpPr txBox="1"/>
          <p:nvPr userDrawn="1"/>
        </p:nvSpPr>
        <p:spPr>
          <a:xfrm>
            <a:off x="8644425" y="5138740"/>
            <a:ext cx="2492990" cy="907428"/>
          </a:xfrm>
          <a:prstGeom prst="rect">
            <a:avLst/>
          </a:prstGeom>
          <a:noFill/>
        </p:spPr>
        <p:txBody>
          <a:bodyPr wrap="none" rtlCol="0">
            <a:spAutoFit/>
          </a:bodyPr>
          <a:lstStyle/>
          <a:p>
            <a:pPr algn="ctr">
              <a:lnSpc>
                <a:spcPct val="140000"/>
              </a:lnSpc>
            </a:pPr>
            <a:r>
              <a:rPr lang="zh-CN" altLang="en-US"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你的文档创作小助手</a:t>
            </a:r>
            <a:endPar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gn="ctr">
              <a:lnSpc>
                <a:spcPct val="140000"/>
              </a:lnSpc>
            </a:pP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 微软小蜜 」</a:t>
            </a:r>
          </a:p>
        </p:txBody>
      </p:sp>
      <p:cxnSp>
        <p:nvCxnSpPr>
          <p:cNvPr id="20" name="直接连接符 19">
            <a:extLst>
              <a:ext uri="{FF2B5EF4-FFF2-40B4-BE49-F238E27FC236}">
                <a16:creationId xmlns:a16="http://schemas.microsoft.com/office/drawing/2014/main" id="{F3D082CA-914B-42B8-A86E-16893B7234C9}"/>
              </a:ext>
            </a:extLst>
          </p:cNvPr>
          <p:cNvCxnSpPr/>
          <p:nvPr userDrawn="1"/>
        </p:nvCxnSpPr>
        <p:spPr>
          <a:xfrm>
            <a:off x="4198035" y="5330650"/>
            <a:ext cx="0" cy="653143"/>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5421E3BB-42AC-4DCD-9031-7215136A1844}"/>
              </a:ext>
            </a:extLst>
          </p:cNvPr>
          <p:cNvCxnSpPr/>
          <p:nvPr userDrawn="1"/>
        </p:nvCxnSpPr>
        <p:spPr>
          <a:xfrm>
            <a:off x="7976215" y="5330650"/>
            <a:ext cx="0" cy="653143"/>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pic>
        <p:nvPicPr>
          <p:cNvPr id="22" name="图片 21">
            <a:hlinkClick r:id="rId5"/>
            <a:extLst>
              <a:ext uri="{FF2B5EF4-FFF2-40B4-BE49-F238E27FC236}">
                <a16:creationId xmlns:a16="http://schemas.microsoft.com/office/drawing/2014/main" id="{46C855E7-2DCA-4970-A954-7CB7F69FADAB}"/>
              </a:ext>
            </a:extLst>
          </p:cNvPr>
          <p:cNvPicPr>
            <a:picLocks noChangeAspect="1"/>
          </p:cNvPicPr>
          <p:nvPr userDrawn="1"/>
        </p:nvPicPr>
        <p:blipFill>
          <a:blip r:embed="rId6">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239657" y="6345797"/>
            <a:ext cx="1712686" cy="226074"/>
          </a:xfrm>
          <a:prstGeom prst="rect">
            <a:avLst/>
          </a:prstGeom>
        </p:spPr>
      </p:pic>
    </p:spTree>
    <p:extLst>
      <p:ext uri="{BB962C8B-B14F-4D97-AF65-F5344CB8AC3E}">
        <p14:creationId xmlns:p14="http://schemas.microsoft.com/office/powerpoint/2010/main" val="3158486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62361" cy="379656"/>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srgbClr val="FFFFFF"/>
                </a:solidFill>
                <a:effectLst/>
                <a:uLnTx/>
                <a:uFillTx/>
                <a:latin typeface="Segoe UI Light"/>
                <a:ea typeface="微软雅黑"/>
                <a:cs typeface="Segoe UI Light"/>
              </a:rPr>
              <a:t>标注</a:t>
            </a:r>
          </a:p>
        </p:txBody>
      </p:sp>
      <p:sp>
        <p:nvSpPr>
          <p:cNvPr id="11" name="矩形 10"/>
          <p:cNvSpPr/>
          <p:nvPr userDrawn="1"/>
        </p:nvSpPr>
        <p:spPr>
          <a:xfrm>
            <a:off x="2572589" y="759873"/>
            <a:ext cx="1402001" cy="3453253"/>
          </a:xfrm>
          <a:prstGeom prst="rect">
            <a:avLst/>
          </a:prstGeom>
        </p:spPr>
        <p:txBody>
          <a:bodyPr wrap="square">
            <a:spAutoFit/>
          </a:bodyPr>
          <a:lstStyle/>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字体使用 </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行距</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背景图片出处</a:t>
            </a: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声明</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2" name="矩形 11"/>
          <p:cNvSpPr/>
          <p:nvPr userDrawn="1"/>
        </p:nvSpPr>
        <p:spPr>
          <a:xfrm>
            <a:off x="4153010" y="759873"/>
            <a:ext cx="7074345" cy="4239879"/>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英文 </a:t>
            </a:r>
            <a:r>
              <a:rPr kumimoji="0" lang="is-IS" altLang="zh-CN" sz="1400" b="0" i="0" u="none" strike="noStrike" kern="0" cap="none" spc="0" normalizeH="0" baseline="0" noProof="0" dirty="0">
                <a:ln>
                  <a:noFill/>
                </a:ln>
                <a:solidFill>
                  <a:srgbClr val="FFFFFF"/>
                </a:solidFill>
                <a:effectLst/>
                <a:uLnTx/>
                <a:uFillTx/>
                <a:latin typeface="Segoe UI Light"/>
                <a:cs typeface="Segoe UI Light"/>
              </a:rPr>
              <a:t>Microsoft YaHei</a:t>
            </a:r>
            <a:endParaRPr kumimoji="0" lang="zh-CN" altLang="en-US" sz="1400" b="0" i="0" u="none" strike="noStrike" kern="0" cap="none" spc="0" normalizeH="0" baseline="0" noProof="0" dirty="0">
              <a:ln>
                <a:noFill/>
              </a:ln>
              <a:solidFill>
                <a:srgbClr val="FFFFFF"/>
              </a:solidFill>
              <a:effectLst/>
              <a:uLnTx/>
              <a:uFillTx/>
              <a:latin typeface="Segoe UI Light"/>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中文 微软雅黑</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正文 </a:t>
            </a:r>
            <a:r>
              <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rPr>
              <a:t>1.3</a:t>
            </a: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dirty="0" err="1">
                <a:ln>
                  <a:noFill/>
                </a:ln>
                <a:solidFill>
                  <a:srgbClr val="FFFFFF"/>
                </a:solidFill>
                <a:effectLst/>
                <a:uLnTx/>
                <a:uFillTx/>
                <a:latin typeface="Segoe UI Light"/>
                <a:ea typeface="微软雅黑"/>
                <a:cs typeface="Segoe UI Light"/>
              </a:rPr>
              <a:t>cn.bing.com</a:t>
            </a: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algn="l" defTabSz="609585" rtl="0" eaLnBrk="1" fontAlgn="auto" latinLnBrk="0" hangingPunct="1">
              <a:lnSpc>
                <a:spcPct val="130000"/>
              </a:lnSpc>
              <a:spcBef>
                <a:spcPts val="0"/>
              </a:spcBef>
              <a:spcAft>
                <a:spcPts val="0"/>
              </a:spcAft>
              <a:buClrTx/>
              <a:buSzTx/>
              <a:buFontTx/>
              <a:buNone/>
              <a:tabLst/>
              <a:defRPr/>
            </a:pP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本网站所提供的任何信息内容（包括但不限于 </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PPT</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模板、</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Word</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文档、</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Excel</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图表、图片素材等）均受</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中华人民共和国著作权法</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信息网络传播权保护条例</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及其他适用的法律法规的保护，未经权利人书面明确授权，信息内容的任何部分</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包括图片或图表</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不得被全部或部分的复制、传播、销售，否则将承担法律责任。</a:t>
            </a: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1" lang="en-US" altLang="zh-CN" sz="1000" b="0" i="0" u="none" strike="noStrike" kern="0" cap="none" spc="0" normalizeH="0" baseline="0" noProof="0" dirty="0">
                <a:ln>
                  <a:noFill/>
                </a:ln>
                <a:solidFill>
                  <a:prstClr val="white"/>
                </a:solidFill>
                <a:effectLst/>
                <a:uLnTx/>
                <a:uFillTx/>
                <a:latin typeface="Segoe UI Light"/>
                <a:ea typeface="微软雅黑" charset="0"/>
                <a:cs typeface="Segoe UI Light"/>
              </a:rPr>
              <a:t>OfficePLUS</a:t>
            </a:r>
            <a:endParaRPr kumimoji="0" lang="zh-CN" altLang="en-US" sz="1000" b="0" i="0" u="none" strike="noStrike" kern="0" cap="none" spc="0" normalizeH="0" baseline="0" noProof="0" dirty="0">
              <a:ln>
                <a:noFill/>
              </a:ln>
              <a:solidFill>
                <a:prstClr val="white"/>
              </a:solidFill>
              <a:effectLst/>
              <a:uLnTx/>
              <a:uFillTx/>
              <a:latin typeface="Segoe UI Light"/>
              <a:ea typeface="微软雅黑" charset="0"/>
              <a:cs typeface="Segoe UI Light"/>
            </a:endParaRPr>
          </a:p>
        </p:txBody>
      </p:sp>
    </p:spTree>
    <p:extLst>
      <p:ext uri="{BB962C8B-B14F-4D97-AF65-F5344CB8AC3E}">
        <p14:creationId xmlns:p14="http://schemas.microsoft.com/office/powerpoint/2010/main" val="41108987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页_三项目录">
    <p:spTree>
      <p:nvGrpSpPr>
        <p:cNvPr id="1" name=""/>
        <p:cNvGrpSpPr/>
        <p:nvPr/>
      </p:nvGrpSpPr>
      <p:grpSpPr>
        <a:xfrm>
          <a:off x="0" y="0"/>
          <a:ext cx="0" cy="0"/>
          <a:chOff x="0" y="0"/>
          <a:chExt cx="0" cy="0"/>
        </a:xfrm>
      </p:grpSpPr>
      <p:sp>
        <p:nvSpPr>
          <p:cNvPr id="2" name="框架 1"/>
          <p:cNvSpPr/>
          <p:nvPr userDrawn="1"/>
        </p:nvSpPr>
        <p:spPr>
          <a:xfrm>
            <a:off x="0" y="0"/>
            <a:ext cx="12192000" cy="6858000"/>
          </a:xfrm>
          <a:prstGeom prst="frame">
            <a:avLst>
              <a:gd name="adj1" fmla="val 759"/>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4" name="文本占位符 3"/>
          <p:cNvSpPr>
            <a:spLocks noGrp="1"/>
          </p:cNvSpPr>
          <p:nvPr>
            <p:ph type="body" sz="quarter" idx="10"/>
          </p:nvPr>
        </p:nvSpPr>
        <p:spPr>
          <a:xfrm>
            <a:off x="317022" y="1044916"/>
            <a:ext cx="11597765" cy="978316"/>
          </a:xfrm>
          <a:prstGeom prst="rect">
            <a:avLst/>
          </a:prstGeom>
          <a:solidFill>
            <a:schemeClr val="accent1"/>
          </a:solidFill>
        </p:spPr>
        <p:txBody>
          <a:bodyPr anchor="ctr"/>
          <a:lstStyle>
            <a:lvl1pPr marL="0" indent="0" algn="ctr">
              <a:buNone/>
              <a:defRPr sz="3600" b="1">
                <a:solidFill>
                  <a:schemeClr val="bg1"/>
                </a:solidFill>
              </a:defRPr>
            </a:lvl1pPr>
          </a:lstStyle>
          <a:p>
            <a:pPr lvl="0"/>
            <a:endParaRPr kumimoji="1" lang="zh-CN" altLang="en-US" dirty="0"/>
          </a:p>
        </p:txBody>
      </p:sp>
      <p:sp>
        <p:nvSpPr>
          <p:cNvPr id="16" name="文本占位符 15"/>
          <p:cNvSpPr>
            <a:spLocks noGrp="1"/>
          </p:cNvSpPr>
          <p:nvPr>
            <p:ph type="body" sz="quarter" idx="11"/>
          </p:nvPr>
        </p:nvSpPr>
        <p:spPr>
          <a:xfrm>
            <a:off x="317021" y="2320119"/>
            <a:ext cx="3440322" cy="3207224"/>
          </a:xfrm>
          <a:custGeom>
            <a:avLst/>
            <a:gdLst>
              <a:gd name="connsiteX0" fmla="*/ 1 w 2262405"/>
              <a:gd name="connsiteY0" fmla="*/ 0 h 3207224"/>
              <a:gd name="connsiteX1" fmla="*/ 1885330 w 2262405"/>
              <a:gd name="connsiteY1" fmla="*/ 0 h 3207224"/>
              <a:gd name="connsiteX2" fmla="*/ 2262405 w 2262405"/>
              <a:gd name="connsiteY2" fmla="*/ 377075 h 3207224"/>
              <a:gd name="connsiteX3" fmla="*/ 2262405 w 2262405"/>
              <a:gd name="connsiteY3" fmla="*/ 1108880 h 3207224"/>
              <a:gd name="connsiteX4" fmla="*/ 2262405 w 2262405"/>
              <a:gd name="connsiteY4" fmla="*/ 1654055 h 3207224"/>
              <a:gd name="connsiteX5" fmla="*/ 2262405 w 2262405"/>
              <a:gd name="connsiteY5" fmla="*/ 3207224 h 3207224"/>
              <a:gd name="connsiteX6" fmla="*/ 377076 w 2262405"/>
              <a:gd name="connsiteY6" fmla="*/ 3207224 h 3207224"/>
              <a:gd name="connsiteX7" fmla="*/ 1 w 2262405"/>
              <a:gd name="connsiteY7" fmla="*/ 2830149 h 3207224"/>
              <a:gd name="connsiteX8" fmla="*/ 1 w 2262405"/>
              <a:gd name="connsiteY8" fmla="*/ 1654055 h 3207224"/>
              <a:gd name="connsiteX9" fmla="*/ 0 w 2262405"/>
              <a:gd name="connsiteY9" fmla="*/ 1654055 h 3207224"/>
              <a:gd name="connsiteX10" fmla="*/ 0 w 2262405"/>
              <a:gd name="connsiteY10" fmla="*/ 1108880 h 3207224"/>
              <a:gd name="connsiteX11" fmla="*/ 1 w 2262405"/>
              <a:gd name="connsiteY11" fmla="*/ 1108880 h 3207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62405" h="3207224">
                <a:moveTo>
                  <a:pt x="1" y="0"/>
                </a:moveTo>
                <a:lnTo>
                  <a:pt x="1885330" y="0"/>
                </a:lnTo>
                <a:lnTo>
                  <a:pt x="2262405" y="377075"/>
                </a:lnTo>
                <a:lnTo>
                  <a:pt x="2262405" y="1108880"/>
                </a:lnTo>
                <a:lnTo>
                  <a:pt x="2262405" y="1654055"/>
                </a:lnTo>
                <a:lnTo>
                  <a:pt x="2262405" y="3207224"/>
                </a:lnTo>
                <a:lnTo>
                  <a:pt x="377076" y="3207224"/>
                </a:lnTo>
                <a:lnTo>
                  <a:pt x="1" y="2830149"/>
                </a:lnTo>
                <a:lnTo>
                  <a:pt x="1" y="1654055"/>
                </a:lnTo>
                <a:lnTo>
                  <a:pt x="0" y="1654055"/>
                </a:lnTo>
                <a:lnTo>
                  <a:pt x="0" y="1108880"/>
                </a:lnTo>
                <a:lnTo>
                  <a:pt x="1" y="1108880"/>
                </a:lnTo>
                <a:close/>
              </a:path>
            </a:pathLst>
          </a:custGeom>
          <a:solidFill>
            <a:schemeClr val="accent2"/>
          </a:solidFill>
        </p:spPr>
        <p:txBody>
          <a:bodyPr wrap="square" anchor="ctr">
            <a:noAutofit/>
          </a:bodyPr>
          <a:lstStyle>
            <a:lvl1pPr marL="0" indent="0" algn="ctr">
              <a:lnSpc>
                <a:spcPct val="100000"/>
              </a:lnSpc>
              <a:buNone/>
              <a:defRPr>
                <a:solidFill>
                  <a:schemeClr val="bg1"/>
                </a:solidFill>
              </a:defRPr>
            </a:lvl1pPr>
          </a:lstStyle>
          <a:p>
            <a:pPr lvl="0"/>
            <a:endParaRPr kumimoji="1" lang="zh-CN" altLang="en-US" dirty="0"/>
          </a:p>
        </p:txBody>
      </p:sp>
      <p:sp>
        <p:nvSpPr>
          <p:cNvPr id="17" name="文本占位符 16"/>
          <p:cNvSpPr>
            <a:spLocks noGrp="1"/>
          </p:cNvSpPr>
          <p:nvPr>
            <p:ph type="body" sz="quarter" idx="12"/>
          </p:nvPr>
        </p:nvSpPr>
        <p:spPr>
          <a:xfrm>
            <a:off x="4395743" y="2320119"/>
            <a:ext cx="3440322" cy="3207224"/>
          </a:xfrm>
          <a:custGeom>
            <a:avLst/>
            <a:gdLst>
              <a:gd name="connsiteX0" fmla="*/ 1 w 2262405"/>
              <a:gd name="connsiteY0" fmla="*/ 0 h 3207224"/>
              <a:gd name="connsiteX1" fmla="*/ 1885330 w 2262405"/>
              <a:gd name="connsiteY1" fmla="*/ 0 h 3207224"/>
              <a:gd name="connsiteX2" fmla="*/ 2262405 w 2262405"/>
              <a:gd name="connsiteY2" fmla="*/ 377075 h 3207224"/>
              <a:gd name="connsiteX3" fmla="*/ 2262405 w 2262405"/>
              <a:gd name="connsiteY3" fmla="*/ 1108880 h 3207224"/>
              <a:gd name="connsiteX4" fmla="*/ 2262405 w 2262405"/>
              <a:gd name="connsiteY4" fmla="*/ 1654055 h 3207224"/>
              <a:gd name="connsiteX5" fmla="*/ 2262405 w 2262405"/>
              <a:gd name="connsiteY5" fmla="*/ 3207224 h 3207224"/>
              <a:gd name="connsiteX6" fmla="*/ 377076 w 2262405"/>
              <a:gd name="connsiteY6" fmla="*/ 3207224 h 3207224"/>
              <a:gd name="connsiteX7" fmla="*/ 1 w 2262405"/>
              <a:gd name="connsiteY7" fmla="*/ 2830149 h 3207224"/>
              <a:gd name="connsiteX8" fmla="*/ 1 w 2262405"/>
              <a:gd name="connsiteY8" fmla="*/ 1654055 h 3207224"/>
              <a:gd name="connsiteX9" fmla="*/ 0 w 2262405"/>
              <a:gd name="connsiteY9" fmla="*/ 1654055 h 3207224"/>
              <a:gd name="connsiteX10" fmla="*/ 0 w 2262405"/>
              <a:gd name="connsiteY10" fmla="*/ 1108880 h 3207224"/>
              <a:gd name="connsiteX11" fmla="*/ 1 w 2262405"/>
              <a:gd name="connsiteY11" fmla="*/ 1108880 h 3207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62405" h="3207224">
                <a:moveTo>
                  <a:pt x="1" y="0"/>
                </a:moveTo>
                <a:lnTo>
                  <a:pt x="1885330" y="0"/>
                </a:lnTo>
                <a:lnTo>
                  <a:pt x="2262405" y="377075"/>
                </a:lnTo>
                <a:lnTo>
                  <a:pt x="2262405" y="1108880"/>
                </a:lnTo>
                <a:lnTo>
                  <a:pt x="2262405" y="1654055"/>
                </a:lnTo>
                <a:lnTo>
                  <a:pt x="2262405" y="3207224"/>
                </a:lnTo>
                <a:lnTo>
                  <a:pt x="377076" y="3207224"/>
                </a:lnTo>
                <a:lnTo>
                  <a:pt x="1" y="2830149"/>
                </a:lnTo>
                <a:lnTo>
                  <a:pt x="1" y="1654055"/>
                </a:lnTo>
                <a:lnTo>
                  <a:pt x="0" y="1654055"/>
                </a:lnTo>
                <a:lnTo>
                  <a:pt x="0" y="1108880"/>
                </a:lnTo>
                <a:lnTo>
                  <a:pt x="1" y="1108880"/>
                </a:lnTo>
                <a:close/>
              </a:path>
            </a:pathLst>
          </a:custGeom>
          <a:solidFill>
            <a:schemeClr val="accent2"/>
          </a:solidFill>
        </p:spPr>
        <p:txBody>
          <a:bodyPr wrap="square" anchor="ctr">
            <a:noAutofit/>
          </a:bodyPr>
          <a:lstStyle>
            <a:lvl1pPr marL="0" indent="0" algn="ctr">
              <a:lnSpc>
                <a:spcPct val="100000"/>
              </a:lnSpc>
              <a:buNone/>
              <a:defRPr>
                <a:solidFill>
                  <a:schemeClr val="bg1"/>
                </a:solidFill>
              </a:defRPr>
            </a:lvl1pPr>
          </a:lstStyle>
          <a:p>
            <a:pPr lvl="0"/>
            <a:endParaRPr kumimoji="1" lang="zh-CN" altLang="en-US"/>
          </a:p>
        </p:txBody>
      </p:sp>
      <p:sp>
        <p:nvSpPr>
          <p:cNvPr id="18" name="文本占位符 17"/>
          <p:cNvSpPr>
            <a:spLocks noGrp="1"/>
          </p:cNvSpPr>
          <p:nvPr>
            <p:ph type="body" sz="quarter" idx="13"/>
          </p:nvPr>
        </p:nvSpPr>
        <p:spPr>
          <a:xfrm>
            <a:off x="8474465" y="2320119"/>
            <a:ext cx="3440322" cy="3207224"/>
          </a:xfrm>
          <a:custGeom>
            <a:avLst/>
            <a:gdLst>
              <a:gd name="connsiteX0" fmla="*/ 1 w 2262405"/>
              <a:gd name="connsiteY0" fmla="*/ 0 h 3207224"/>
              <a:gd name="connsiteX1" fmla="*/ 1885330 w 2262405"/>
              <a:gd name="connsiteY1" fmla="*/ 0 h 3207224"/>
              <a:gd name="connsiteX2" fmla="*/ 2262405 w 2262405"/>
              <a:gd name="connsiteY2" fmla="*/ 377075 h 3207224"/>
              <a:gd name="connsiteX3" fmla="*/ 2262405 w 2262405"/>
              <a:gd name="connsiteY3" fmla="*/ 1108880 h 3207224"/>
              <a:gd name="connsiteX4" fmla="*/ 2262405 w 2262405"/>
              <a:gd name="connsiteY4" fmla="*/ 1654055 h 3207224"/>
              <a:gd name="connsiteX5" fmla="*/ 2262405 w 2262405"/>
              <a:gd name="connsiteY5" fmla="*/ 3207224 h 3207224"/>
              <a:gd name="connsiteX6" fmla="*/ 377076 w 2262405"/>
              <a:gd name="connsiteY6" fmla="*/ 3207224 h 3207224"/>
              <a:gd name="connsiteX7" fmla="*/ 1 w 2262405"/>
              <a:gd name="connsiteY7" fmla="*/ 2830149 h 3207224"/>
              <a:gd name="connsiteX8" fmla="*/ 1 w 2262405"/>
              <a:gd name="connsiteY8" fmla="*/ 1654055 h 3207224"/>
              <a:gd name="connsiteX9" fmla="*/ 0 w 2262405"/>
              <a:gd name="connsiteY9" fmla="*/ 1654055 h 3207224"/>
              <a:gd name="connsiteX10" fmla="*/ 0 w 2262405"/>
              <a:gd name="connsiteY10" fmla="*/ 1108880 h 3207224"/>
              <a:gd name="connsiteX11" fmla="*/ 1 w 2262405"/>
              <a:gd name="connsiteY11" fmla="*/ 1108880 h 3207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62405" h="3207224">
                <a:moveTo>
                  <a:pt x="1" y="0"/>
                </a:moveTo>
                <a:lnTo>
                  <a:pt x="1885330" y="0"/>
                </a:lnTo>
                <a:lnTo>
                  <a:pt x="2262405" y="377075"/>
                </a:lnTo>
                <a:lnTo>
                  <a:pt x="2262405" y="1108880"/>
                </a:lnTo>
                <a:lnTo>
                  <a:pt x="2262405" y="1654055"/>
                </a:lnTo>
                <a:lnTo>
                  <a:pt x="2262405" y="3207224"/>
                </a:lnTo>
                <a:lnTo>
                  <a:pt x="377076" y="3207224"/>
                </a:lnTo>
                <a:lnTo>
                  <a:pt x="1" y="2830149"/>
                </a:lnTo>
                <a:lnTo>
                  <a:pt x="1" y="1654055"/>
                </a:lnTo>
                <a:lnTo>
                  <a:pt x="0" y="1654055"/>
                </a:lnTo>
                <a:lnTo>
                  <a:pt x="0" y="1108880"/>
                </a:lnTo>
                <a:lnTo>
                  <a:pt x="1" y="1108880"/>
                </a:lnTo>
                <a:close/>
              </a:path>
            </a:pathLst>
          </a:custGeom>
          <a:solidFill>
            <a:schemeClr val="accent2"/>
          </a:solidFill>
        </p:spPr>
        <p:txBody>
          <a:bodyPr wrap="square" anchor="ctr">
            <a:noAutofit/>
          </a:bodyPr>
          <a:lstStyle>
            <a:lvl1pPr marL="0" indent="0" algn="ctr">
              <a:lnSpc>
                <a:spcPct val="100000"/>
              </a:lnSpc>
              <a:buNone/>
              <a:defRPr>
                <a:solidFill>
                  <a:schemeClr val="bg1"/>
                </a:solidFill>
              </a:defRPr>
            </a:lvl1pPr>
          </a:lstStyle>
          <a:p>
            <a:pPr lvl="0"/>
            <a:endParaRPr kumimoji="1" lang="zh-CN" altLang="en-US" dirty="0"/>
          </a:p>
        </p:txBody>
      </p:sp>
    </p:spTree>
    <p:extLst>
      <p:ext uri="{BB962C8B-B14F-4D97-AF65-F5344CB8AC3E}">
        <p14:creationId xmlns:p14="http://schemas.microsoft.com/office/powerpoint/2010/main" val="11133318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目录页_四项目录">
    <p:spTree>
      <p:nvGrpSpPr>
        <p:cNvPr id="1" name=""/>
        <p:cNvGrpSpPr/>
        <p:nvPr/>
      </p:nvGrpSpPr>
      <p:grpSpPr>
        <a:xfrm>
          <a:off x="0" y="0"/>
          <a:ext cx="0" cy="0"/>
          <a:chOff x="0" y="0"/>
          <a:chExt cx="0" cy="0"/>
        </a:xfrm>
      </p:grpSpPr>
      <p:sp>
        <p:nvSpPr>
          <p:cNvPr id="2" name="框架 1"/>
          <p:cNvSpPr/>
          <p:nvPr userDrawn="1"/>
        </p:nvSpPr>
        <p:spPr>
          <a:xfrm>
            <a:off x="0" y="0"/>
            <a:ext cx="12192000" cy="6858000"/>
          </a:xfrm>
          <a:prstGeom prst="frame">
            <a:avLst>
              <a:gd name="adj1" fmla="val 759"/>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4" name="文本占位符 3"/>
          <p:cNvSpPr>
            <a:spLocks noGrp="1"/>
          </p:cNvSpPr>
          <p:nvPr>
            <p:ph type="body" sz="quarter" idx="10"/>
          </p:nvPr>
        </p:nvSpPr>
        <p:spPr>
          <a:xfrm>
            <a:off x="317022" y="1044916"/>
            <a:ext cx="11597765" cy="978316"/>
          </a:xfrm>
          <a:prstGeom prst="rect">
            <a:avLst/>
          </a:prstGeom>
          <a:solidFill>
            <a:schemeClr val="accent1"/>
          </a:solidFill>
        </p:spPr>
        <p:txBody>
          <a:bodyPr anchor="ctr"/>
          <a:lstStyle>
            <a:lvl1pPr marL="0" indent="0" algn="ctr">
              <a:buNone/>
              <a:defRPr sz="3600" b="1">
                <a:solidFill>
                  <a:schemeClr val="bg1"/>
                </a:solidFill>
              </a:defRPr>
            </a:lvl1pPr>
          </a:lstStyle>
          <a:p>
            <a:pPr lvl="0"/>
            <a:endParaRPr kumimoji="1" lang="zh-CN" altLang="en-US" dirty="0"/>
          </a:p>
        </p:txBody>
      </p:sp>
      <p:sp>
        <p:nvSpPr>
          <p:cNvPr id="16" name="文本占位符 15"/>
          <p:cNvSpPr>
            <a:spLocks noGrp="1"/>
          </p:cNvSpPr>
          <p:nvPr>
            <p:ph type="body" sz="quarter" idx="11"/>
          </p:nvPr>
        </p:nvSpPr>
        <p:spPr>
          <a:xfrm>
            <a:off x="317022" y="2320119"/>
            <a:ext cx="2739858" cy="3207224"/>
          </a:xfrm>
          <a:custGeom>
            <a:avLst/>
            <a:gdLst>
              <a:gd name="connsiteX0" fmla="*/ 1 w 2262405"/>
              <a:gd name="connsiteY0" fmla="*/ 0 h 3207224"/>
              <a:gd name="connsiteX1" fmla="*/ 1885330 w 2262405"/>
              <a:gd name="connsiteY1" fmla="*/ 0 h 3207224"/>
              <a:gd name="connsiteX2" fmla="*/ 2262405 w 2262405"/>
              <a:gd name="connsiteY2" fmla="*/ 377075 h 3207224"/>
              <a:gd name="connsiteX3" fmla="*/ 2262405 w 2262405"/>
              <a:gd name="connsiteY3" fmla="*/ 1108880 h 3207224"/>
              <a:gd name="connsiteX4" fmla="*/ 2262405 w 2262405"/>
              <a:gd name="connsiteY4" fmla="*/ 1654055 h 3207224"/>
              <a:gd name="connsiteX5" fmla="*/ 2262405 w 2262405"/>
              <a:gd name="connsiteY5" fmla="*/ 3207224 h 3207224"/>
              <a:gd name="connsiteX6" fmla="*/ 377076 w 2262405"/>
              <a:gd name="connsiteY6" fmla="*/ 3207224 h 3207224"/>
              <a:gd name="connsiteX7" fmla="*/ 1 w 2262405"/>
              <a:gd name="connsiteY7" fmla="*/ 2830149 h 3207224"/>
              <a:gd name="connsiteX8" fmla="*/ 1 w 2262405"/>
              <a:gd name="connsiteY8" fmla="*/ 1654055 h 3207224"/>
              <a:gd name="connsiteX9" fmla="*/ 0 w 2262405"/>
              <a:gd name="connsiteY9" fmla="*/ 1654055 h 3207224"/>
              <a:gd name="connsiteX10" fmla="*/ 0 w 2262405"/>
              <a:gd name="connsiteY10" fmla="*/ 1108880 h 3207224"/>
              <a:gd name="connsiteX11" fmla="*/ 1 w 2262405"/>
              <a:gd name="connsiteY11" fmla="*/ 1108880 h 3207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62405" h="3207224">
                <a:moveTo>
                  <a:pt x="1" y="0"/>
                </a:moveTo>
                <a:lnTo>
                  <a:pt x="1885330" y="0"/>
                </a:lnTo>
                <a:lnTo>
                  <a:pt x="2262405" y="377075"/>
                </a:lnTo>
                <a:lnTo>
                  <a:pt x="2262405" y="1108880"/>
                </a:lnTo>
                <a:lnTo>
                  <a:pt x="2262405" y="1654055"/>
                </a:lnTo>
                <a:lnTo>
                  <a:pt x="2262405" y="3207224"/>
                </a:lnTo>
                <a:lnTo>
                  <a:pt x="377076" y="3207224"/>
                </a:lnTo>
                <a:lnTo>
                  <a:pt x="1" y="2830149"/>
                </a:lnTo>
                <a:lnTo>
                  <a:pt x="1" y="1654055"/>
                </a:lnTo>
                <a:lnTo>
                  <a:pt x="0" y="1654055"/>
                </a:lnTo>
                <a:lnTo>
                  <a:pt x="0" y="1108880"/>
                </a:lnTo>
                <a:lnTo>
                  <a:pt x="1" y="1108880"/>
                </a:lnTo>
                <a:close/>
              </a:path>
            </a:pathLst>
          </a:custGeom>
          <a:solidFill>
            <a:schemeClr val="accent2"/>
          </a:solidFill>
        </p:spPr>
        <p:txBody>
          <a:bodyPr wrap="square" anchor="ctr">
            <a:noAutofit/>
          </a:bodyPr>
          <a:lstStyle>
            <a:lvl1pPr marL="0" indent="0" algn="ctr">
              <a:lnSpc>
                <a:spcPct val="100000"/>
              </a:lnSpc>
              <a:buNone/>
              <a:defRPr>
                <a:solidFill>
                  <a:schemeClr val="bg1"/>
                </a:solidFill>
              </a:defRPr>
            </a:lvl1pPr>
          </a:lstStyle>
          <a:p>
            <a:pPr lvl="0"/>
            <a:endParaRPr kumimoji="1" lang="zh-CN" altLang="en-US" dirty="0"/>
          </a:p>
        </p:txBody>
      </p:sp>
      <p:sp>
        <p:nvSpPr>
          <p:cNvPr id="17" name="文本占位符 16"/>
          <p:cNvSpPr>
            <a:spLocks noGrp="1"/>
          </p:cNvSpPr>
          <p:nvPr>
            <p:ph type="body" sz="quarter" idx="12"/>
          </p:nvPr>
        </p:nvSpPr>
        <p:spPr>
          <a:xfrm>
            <a:off x="3269658" y="2320119"/>
            <a:ext cx="2739858" cy="3207224"/>
          </a:xfrm>
          <a:custGeom>
            <a:avLst/>
            <a:gdLst>
              <a:gd name="connsiteX0" fmla="*/ 1 w 2262405"/>
              <a:gd name="connsiteY0" fmla="*/ 0 h 3207224"/>
              <a:gd name="connsiteX1" fmla="*/ 1885330 w 2262405"/>
              <a:gd name="connsiteY1" fmla="*/ 0 h 3207224"/>
              <a:gd name="connsiteX2" fmla="*/ 2262405 w 2262405"/>
              <a:gd name="connsiteY2" fmla="*/ 377075 h 3207224"/>
              <a:gd name="connsiteX3" fmla="*/ 2262405 w 2262405"/>
              <a:gd name="connsiteY3" fmla="*/ 1108880 h 3207224"/>
              <a:gd name="connsiteX4" fmla="*/ 2262405 w 2262405"/>
              <a:gd name="connsiteY4" fmla="*/ 1654055 h 3207224"/>
              <a:gd name="connsiteX5" fmla="*/ 2262405 w 2262405"/>
              <a:gd name="connsiteY5" fmla="*/ 3207224 h 3207224"/>
              <a:gd name="connsiteX6" fmla="*/ 377076 w 2262405"/>
              <a:gd name="connsiteY6" fmla="*/ 3207224 h 3207224"/>
              <a:gd name="connsiteX7" fmla="*/ 1 w 2262405"/>
              <a:gd name="connsiteY7" fmla="*/ 2830149 h 3207224"/>
              <a:gd name="connsiteX8" fmla="*/ 1 w 2262405"/>
              <a:gd name="connsiteY8" fmla="*/ 1654055 h 3207224"/>
              <a:gd name="connsiteX9" fmla="*/ 0 w 2262405"/>
              <a:gd name="connsiteY9" fmla="*/ 1654055 h 3207224"/>
              <a:gd name="connsiteX10" fmla="*/ 0 w 2262405"/>
              <a:gd name="connsiteY10" fmla="*/ 1108880 h 3207224"/>
              <a:gd name="connsiteX11" fmla="*/ 1 w 2262405"/>
              <a:gd name="connsiteY11" fmla="*/ 1108880 h 3207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62405" h="3207224">
                <a:moveTo>
                  <a:pt x="1" y="0"/>
                </a:moveTo>
                <a:lnTo>
                  <a:pt x="1885330" y="0"/>
                </a:lnTo>
                <a:lnTo>
                  <a:pt x="2262405" y="377075"/>
                </a:lnTo>
                <a:lnTo>
                  <a:pt x="2262405" y="1108880"/>
                </a:lnTo>
                <a:lnTo>
                  <a:pt x="2262405" y="1654055"/>
                </a:lnTo>
                <a:lnTo>
                  <a:pt x="2262405" y="3207224"/>
                </a:lnTo>
                <a:lnTo>
                  <a:pt x="377076" y="3207224"/>
                </a:lnTo>
                <a:lnTo>
                  <a:pt x="1" y="2830149"/>
                </a:lnTo>
                <a:lnTo>
                  <a:pt x="1" y="1654055"/>
                </a:lnTo>
                <a:lnTo>
                  <a:pt x="0" y="1654055"/>
                </a:lnTo>
                <a:lnTo>
                  <a:pt x="0" y="1108880"/>
                </a:lnTo>
                <a:lnTo>
                  <a:pt x="1" y="1108880"/>
                </a:lnTo>
                <a:close/>
              </a:path>
            </a:pathLst>
          </a:custGeom>
          <a:solidFill>
            <a:schemeClr val="accent2"/>
          </a:solidFill>
        </p:spPr>
        <p:txBody>
          <a:bodyPr wrap="square" anchor="ctr">
            <a:noAutofit/>
          </a:bodyPr>
          <a:lstStyle>
            <a:lvl1pPr marL="0" indent="0" algn="ctr">
              <a:lnSpc>
                <a:spcPct val="100000"/>
              </a:lnSpc>
              <a:buNone/>
              <a:defRPr>
                <a:solidFill>
                  <a:schemeClr val="bg1"/>
                </a:solidFill>
              </a:defRPr>
            </a:lvl1pPr>
          </a:lstStyle>
          <a:p>
            <a:pPr lvl="0"/>
            <a:endParaRPr kumimoji="1" lang="zh-CN" altLang="en-US"/>
          </a:p>
        </p:txBody>
      </p:sp>
      <p:sp>
        <p:nvSpPr>
          <p:cNvPr id="18" name="文本占位符 17"/>
          <p:cNvSpPr>
            <a:spLocks noGrp="1"/>
          </p:cNvSpPr>
          <p:nvPr>
            <p:ph type="body" sz="quarter" idx="13"/>
          </p:nvPr>
        </p:nvSpPr>
        <p:spPr>
          <a:xfrm>
            <a:off x="6222294" y="2320119"/>
            <a:ext cx="2739858" cy="3207224"/>
          </a:xfrm>
          <a:custGeom>
            <a:avLst/>
            <a:gdLst>
              <a:gd name="connsiteX0" fmla="*/ 1 w 2262405"/>
              <a:gd name="connsiteY0" fmla="*/ 0 h 3207224"/>
              <a:gd name="connsiteX1" fmla="*/ 1885330 w 2262405"/>
              <a:gd name="connsiteY1" fmla="*/ 0 h 3207224"/>
              <a:gd name="connsiteX2" fmla="*/ 2262405 w 2262405"/>
              <a:gd name="connsiteY2" fmla="*/ 377075 h 3207224"/>
              <a:gd name="connsiteX3" fmla="*/ 2262405 w 2262405"/>
              <a:gd name="connsiteY3" fmla="*/ 1108880 h 3207224"/>
              <a:gd name="connsiteX4" fmla="*/ 2262405 w 2262405"/>
              <a:gd name="connsiteY4" fmla="*/ 1654055 h 3207224"/>
              <a:gd name="connsiteX5" fmla="*/ 2262405 w 2262405"/>
              <a:gd name="connsiteY5" fmla="*/ 3207224 h 3207224"/>
              <a:gd name="connsiteX6" fmla="*/ 377076 w 2262405"/>
              <a:gd name="connsiteY6" fmla="*/ 3207224 h 3207224"/>
              <a:gd name="connsiteX7" fmla="*/ 1 w 2262405"/>
              <a:gd name="connsiteY7" fmla="*/ 2830149 h 3207224"/>
              <a:gd name="connsiteX8" fmla="*/ 1 w 2262405"/>
              <a:gd name="connsiteY8" fmla="*/ 1654055 h 3207224"/>
              <a:gd name="connsiteX9" fmla="*/ 0 w 2262405"/>
              <a:gd name="connsiteY9" fmla="*/ 1654055 h 3207224"/>
              <a:gd name="connsiteX10" fmla="*/ 0 w 2262405"/>
              <a:gd name="connsiteY10" fmla="*/ 1108880 h 3207224"/>
              <a:gd name="connsiteX11" fmla="*/ 1 w 2262405"/>
              <a:gd name="connsiteY11" fmla="*/ 1108880 h 3207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62405" h="3207224">
                <a:moveTo>
                  <a:pt x="1" y="0"/>
                </a:moveTo>
                <a:lnTo>
                  <a:pt x="1885330" y="0"/>
                </a:lnTo>
                <a:lnTo>
                  <a:pt x="2262405" y="377075"/>
                </a:lnTo>
                <a:lnTo>
                  <a:pt x="2262405" y="1108880"/>
                </a:lnTo>
                <a:lnTo>
                  <a:pt x="2262405" y="1654055"/>
                </a:lnTo>
                <a:lnTo>
                  <a:pt x="2262405" y="3207224"/>
                </a:lnTo>
                <a:lnTo>
                  <a:pt x="377076" y="3207224"/>
                </a:lnTo>
                <a:lnTo>
                  <a:pt x="1" y="2830149"/>
                </a:lnTo>
                <a:lnTo>
                  <a:pt x="1" y="1654055"/>
                </a:lnTo>
                <a:lnTo>
                  <a:pt x="0" y="1654055"/>
                </a:lnTo>
                <a:lnTo>
                  <a:pt x="0" y="1108880"/>
                </a:lnTo>
                <a:lnTo>
                  <a:pt x="1" y="1108880"/>
                </a:lnTo>
                <a:close/>
              </a:path>
            </a:pathLst>
          </a:custGeom>
          <a:solidFill>
            <a:schemeClr val="accent2"/>
          </a:solidFill>
        </p:spPr>
        <p:txBody>
          <a:bodyPr wrap="square" anchor="ctr">
            <a:noAutofit/>
          </a:bodyPr>
          <a:lstStyle>
            <a:lvl1pPr marL="0" indent="0" algn="ctr">
              <a:lnSpc>
                <a:spcPct val="100000"/>
              </a:lnSpc>
              <a:buNone/>
              <a:defRPr>
                <a:solidFill>
                  <a:schemeClr val="bg1"/>
                </a:solidFill>
              </a:defRPr>
            </a:lvl1pPr>
          </a:lstStyle>
          <a:p>
            <a:pPr lvl="0"/>
            <a:endParaRPr kumimoji="1" lang="zh-CN" altLang="en-US"/>
          </a:p>
        </p:txBody>
      </p:sp>
      <p:sp>
        <p:nvSpPr>
          <p:cNvPr id="19" name="文本占位符 18"/>
          <p:cNvSpPr>
            <a:spLocks noGrp="1"/>
          </p:cNvSpPr>
          <p:nvPr>
            <p:ph type="body" sz="quarter" idx="14"/>
          </p:nvPr>
        </p:nvSpPr>
        <p:spPr>
          <a:xfrm>
            <a:off x="9174929" y="2320119"/>
            <a:ext cx="2739858" cy="3207224"/>
          </a:xfrm>
          <a:custGeom>
            <a:avLst/>
            <a:gdLst>
              <a:gd name="connsiteX0" fmla="*/ 1 w 2262405"/>
              <a:gd name="connsiteY0" fmla="*/ 0 h 3207224"/>
              <a:gd name="connsiteX1" fmla="*/ 1885330 w 2262405"/>
              <a:gd name="connsiteY1" fmla="*/ 0 h 3207224"/>
              <a:gd name="connsiteX2" fmla="*/ 2262405 w 2262405"/>
              <a:gd name="connsiteY2" fmla="*/ 377075 h 3207224"/>
              <a:gd name="connsiteX3" fmla="*/ 2262405 w 2262405"/>
              <a:gd name="connsiteY3" fmla="*/ 1108880 h 3207224"/>
              <a:gd name="connsiteX4" fmla="*/ 2262405 w 2262405"/>
              <a:gd name="connsiteY4" fmla="*/ 1654055 h 3207224"/>
              <a:gd name="connsiteX5" fmla="*/ 2262405 w 2262405"/>
              <a:gd name="connsiteY5" fmla="*/ 3207224 h 3207224"/>
              <a:gd name="connsiteX6" fmla="*/ 377076 w 2262405"/>
              <a:gd name="connsiteY6" fmla="*/ 3207224 h 3207224"/>
              <a:gd name="connsiteX7" fmla="*/ 1 w 2262405"/>
              <a:gd name="connsiteY7" fmla="*/ 2830149 h 3207224"/>
              <a:gd name="connsiteX8" fmla="*/ 1 w 2262405"/>
              <a:gd name="connsiteY8" fmla="*/ 1654055 h 3207224"/>
              <a:gd name="connsiteX9" fmla="*/ 0 w 2262405"/>
              <a:gd name="connsiteY9" fmla="*/ 1654055 h 3207224"/>
              <a:gd name="connsiteX10" fmla="*/ 0 w 2262405"/>
              <a:gd name="connsiteY10" fmla="*/ 1108880 h 3207224"/>
              <a:gd name="connsiteX11" fmla="*/ 1 w 2262405"/>
              <a:gd name="connsiteY11" fmla="*/ 1108880 h 3207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62405" h="3207224">
                <a:moveTo>
                  <a:pt x="1" y="0"/>
                </a:moveTo>
                <a:lnTo>
                  <a:pt x="1885330" y="0"/>
                </a:lnTo>
                <a:lnTo>
                  <a:pt x="2262405" y="377075"/>
                </a:lnTo>
                <a:lnTo>
                  <a:pt x="2262405" y="1108880"/>
                </a:lnTo>
                <a:lnTo>
                  <a:pt x="2262405" y="1654055"/>
                </a:lnTo>
                <a:lnTo>
                  <a:pt x="2262405" y="3207224"/>
                </a:lnTo>
                <a:lnTo>
                  <a:pt x="377076" y="3207224"/>
                </a:lnTo>
                <a:lnTo>
                  <a:pt x="1" y="2830149"/>
                </a:lnTo>
                <a:lnTo>
                  <a:pt x="1" y="1654055"/>
                </a:lnTo>
                <a:lnTo>
                  <a:pt x="0" y="1654055"/>
                </a:lnTo>
                <a:lnTo>
                  <a:pt x="0" y="1108880"/>
                </a:lnTo>
                <a:lnTo>
                  <a:pt x="1" y="1108880"/>
                </a:lnTo>
                <a:close/>
              </a:path>
            </a:pathLst>
          </a:custGeom>
          <a:solidFill>
            <a:schemeClr val="accent2"/>
          </a:solidFill>
        </p:spPr>
        <p:txBody>
          <a:bodyPr wrap="square" anchor="ctr">
            <a:noAutofit/>
          </a:bodyPr>
          <a:lstStyle>
            <a:lvl1pPr marL="0" indent="0" algn="ctr">
              <a:lnSpc>
                <a:spcPct val="100000"/>
              </a:lnSpc>
              <a:buNone/>
              <a:defRPr>
                <a:solidFill>
                  <a:schemeClr val="bg1"/>
                </a:solidFill>
              </a:defRPr>
            </a:lvl1pPr>
          </a:lstStyle>
          <a:p>
            <a:pPr lvl="0"/>
            <a:endParaRPr kumimoji="1" lang="zh-CN" altLang="en-US"/>
          </a:p>
        </p:txBody>
      </p:sp>
    </p:spTree>
    <p:extLst>
      <p:ext uri="{BB962C8B-B14F-4D97-AF65-F5344CB8AC3E}">
        <p14:creationId xmlns:p14="http://schemas.microsoft.com/office/powerpoint/2010/main" val="18247000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目录页_五项目录">
    <p:spTree>
      <p:nvGrpSpPr>
        <p:cNvPr id="1" name=""/>
        <p:cNvGrpSpPr/>
        <p:nvPr/>
      </p:nvGrpSpPr>
      <p:grpSpPr>
        <a:xfrm>
          <a:off x="0" y="0"/>
          <a:ext cx="0" cy="0"/>
          <a:chOff x="0" y="0"/>
          <a:chExt cx="0" cy="0"/>
        </a:xfrm>
      </p:grpSpPr>
      <p:sp>
        <p:nvSpPr>
          <p:cNvPr id="2" name="框架 1"/>
          <p:cNvSpPr/>
          <p:nvPr userDrawn="1"/>
        </p:nvSpPr>
        <p:spPr>
          <a:xfrm>
            <a:off x="0" y="0"/>
            <a:ext cx="12192000" cy="6858000"/>
          </a:xfrm>
          <a:prstGeom prst="frame">
            <a:avLst>
              <a:gd name="adj1" fmla="val 759"/>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4" name="文本占位符 3"/>
          <p:cNvSpPr>
            <a:spLocks noGrp="1"/>
          </p:cNvSpPr>
          <p:nvPr>
            <p:ph type="body" sz="quarter" idx="10"/>
          </p:nvPr>
        </p:nvSpPr>
        <p:spPr>
          <a:xfrm>
            <a:off x="317022" y="1044916"/>
            <a:ext cx="11597765" cy="978316"/>
          </a:xfrm>
          <a:prstGeom prst="rect">
            <a:avLst/>
          </a:prstGeom>
          <a:solidFill>
            <a:schemeClr val="accent1"/>
          </a:solidFill>
        </p:spPr>
        <p:txBody>
          <a:bodyPr anchor="ctr"/>
          <a:lstStyle>
            <a:lvl1pPr marL="0" indent="0" algn="ctr">
              <a:buNone/>
              <a:defRPr sz="3600" b="1">
                <a:solidFill>
                  <a:schemeClr val="bg1"/>
                </a:solidFill>
              </a:defRPr>
            </a:lvl1pPr>
          </a:lstStyle>
          <a:p>
            <a:pPr lvl="0"/>
            <a:endParaRPr kumimoji="1" lang="zh-CN" altLang="en-US" dirty="0"/>
          </a:p>
        </p:txBody>
      </p:sp>
      <p:sp>
        <p:nvSpPr>
          <p:cNvPr id="16" name="文本占位符 15"/>
          <p:cNvSpPr>
            <a:spLocks noGrp="1"/>
          </p:cNvSpPr>
          <p:nvPr>
            <p:ph type="body" sz="quarter" idx="11"/>
          </p:nvPr>
        </p:nvSpPr>
        <p:spPr>
          <a:xfrm>
            <a:off x="317022" y="2320119"/>
            <a:ext cx="2262405" cy="3207224"/>
          </a:xfrm>
          <a:custGeom>
            <a:avLst/>
            <a:gdLst>
              <a:gd name="connsiteX0" fmla="*/ 1 w 2262405"/>
              <a:gd name="connsiteY0" fmla="*/ 0 h 3207224"/>
              <a:gd name="connsiteX1" fmla="*/ 1885330 w 2262405"/>
              <a:gd name="connsiteY1" fmla="*/ 0 h 3207224"/>
              <a:gd name="connsiteX2" fmla="*/ 2262405 w 2262405"/>
              <a:gd name="connsiteY2" fmla="*/ 377075 h 3207224"/>
              <a:gd name="connsiteX3" fmla="*/ 2262405 w 2262405"/>
              <a:gd name="connsiteY3" fmla="*/ 1108880 h 3207224"/>
              <a:gd name="connsiteX4" fmla="*/ 2262405 w 2262405"/>
              <a:gd name="connsiteY4" fmla="*/ 1654055 h 3207224"/>
              <a:gd name="connsiteX5" fmla="*/ 2262405 w 2262405"/>
              <a:gd name="connsiteY5" fmla="*/ 3207224 h 3207224"/>
              <a:gd name="connsiteX6" fmla="*/ 377076 w 2262405"/>
              <a:gd name="connsiteY6" fmla="*/ 3207224 h 3207224"/>
              <a:gd name="connsiteX7" fmla="*/ 1 w 2262405"/>
              <a:gd name="connsiteY7" fmla="*/ 2830149 h 3207224"/>
              <a:gd name="connsiteX8" fmla="*/ 1 w 2262405"/>
              <a:gd name="connsiteY8" fmla="*/ 1654055 h 3207224"/>
              <a:gd name="connsiteX9" fmla="*/ 0 w 2262405"/>
              <a:gd name="connsiteY9" fmla="*/ 1654055 h 3207224"/>
              <a:gd name="connsiteX10" fmla="*/ 0 w 2262405"/>
              <a:gd name="connsiteY10" fmla="*/ 1108880 h 3207224"/>
              <a:gd name="connsiteX11" fmla="*/ 1 w 2262405"/>
              <a:gd name="connsiteY11" fmla="*/ 1108880 h 3207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62405" h="3207224">
                <a:moveTo>
                  <a:pt x="1" y="0"/>
                </a:moveTo>
                <a:lnTo>
                  <a:pt x="1885330" y="0"/>
                </a:lnTo>
                <a:lnTo>
                  <a:pt x="2262405" y="377075"/>
                </a:lnTo>
                <a:lnTo>
                  <a:pt x="2262405" y="1108880"/>
                </a:lnTo>
                <a:lnTo>
                  <a:pt x="2262405" y="1654055"/>
                </a:lnTo>
                <a:lnTo>
                  <a:pt x="2262405" y="3207224"/>
                </a:lnTo>
                <a:lnTo>
                  <a:pt x="377076" y="3207224"/>
                </a:lnTo>
                <a:lnTo>
                  <a:pt x="1" y="2830149"/>
                </a:lnTo>
                <a:lnTo>
                  <a:pt x="1" y="1654055"/>
                </a:lnTo>
                <a:lnTo>
                  <a:pt x="0" y="1654055"/>
                </a:lnTo>
                <a:lnTo>
                  <a:pt x="0" y="1108880"/>
                </a:lnTo>
                <a:lnTo>
                  <a:pt x="1" y="1108880"/>
                </a:lnTo>
                <a:close/>
              </a:path>
            </a:pathLst>
          </a:custGeom>
          <a:solidFill>
            <a:schemeClr val="accent2"/>
          </a:solidFill>
        </p:spPr>
        <p:txBody>
          <a:bodyPr wrap="square" anchor="ctr">
            <a:noAutofit/>
          </a:bodyPr>
          <a:lstStyle>
            <a:lvl1pPr marL="0" indent="0" algn="ctr">
              <a:lnSpc>
                <a:spcPct val="100000"/>
              </a:lnSpc>
              <a:buNone/>
              <a:defRPr>
                <a:solidFill>
                  <a:schemeClr val="bg1"/>
                </a:solidFill>
              </a:defRPr>
            </a:lvl1pPr>
          </a:lstStyle>
          <a:p>
            <a:pPr lvl="0"/>
            <a:endParaRPr kumimoji="1" lang="zh-CN" altLang="en-US" dirty="0"/>
          </a:p>
        </p:txBody>
      </p:sp>
      <p:sp>
        <p:nvSpPr>
          <p:cNvPr id="17" name="文本占位符 16"/>
          <p:cNvSpPr>
            <a:spLocks noGrp="1"/>
          </p:cNvSpPr>
          <p:nvPr>
            <p:ph type="body" sz="quarter" idx="12"/>
          </p:nvPr>
        </p:nvSpPr>
        <p:spPr>
          <a:xfrm>
            <a:off x="2650862" y="2320119"/>
            <a:ext cx="2262405" cy="3207224"/>
          </a:xfrm>
          <a:custGeom>
            <a:avLst/>
            <a:gdLst>
              <a:gd name="connsiteX0" fmla="*/ 1 w 2262405"/>
              <a:gd name="connsiteY0" fmla="*/ 0 h 3207224"/>
              <a:gd name="connsiteX1" fmla="*/ 1885330 w 2262405"/>
              <a:gd name="connsiteY1" fmla="*/ 0 h 3207224"/>
              <a:gd name="connsiteX2" fmla="*/ 2262405 w 2262405"/>
              <a:gd name="connsiteY2" fmla="*/ 377075 h 3207224"/>
              <a:gd name="connsiteX3" fmla="*/ 2262405 w 2262405"/>
              <a:gd name="connsiteY3" fmla="*/ 1108880 h 3207224"/>
              <a:gd name="connsiteX4" fmla="*/ 2262405 w 2262405"/>
              <a:gd name="connsiteY4" fmla="*/ 1654055 h 3207224"/>
              <a:gd name="connsiteX5" fmla="*/ 2262405 w 2262405"/>
              <a:gd name="connsiteY5" fmla="*/ 3207224 h 3207224"/>
              <a:gd name="connsiteX6" fmla="*/ 377076 w 2262405"/>
              <a:gd name="connsiteY6" fmla="*/ 3207224 h 3207224"/>
              <a:gd name="connsiteX7" fmla="*/ 1 w 2262405"/>
              <a:gd name="connsiteY7" fmla="*/ 2830149 h 3207224"/>
              <a:gd name="connsiteX8" fmla="*/ 1 w 2262405"/>
              <a:gd name="connsiteY8" fmla="*/ 1654055 h 3207224"/>
              <a:gd name="connsiteX9" fmla="*/ 0 w 2262405"/>
              <a:gd name="connsiteY9" fmla="*/ 1654055 h 3207224"/>
              <a:gd name="connsiteX10" fmla="*/ 0 w 2262405"/>
              <a:gd name="connsiteY10" fmla="*/ 1108880 h 3207224"/>
              <a:gd name="connsiteX11" fmla="*/ 1 w 2262405"/>
              <a:gd name="connsiteY11" fmla="*/ 1108880 h 3207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62405" h="3207224">
                <a:moveTo>
                  <a:pt x="1" y="0"/>
                </a:moveTo>
                <a:lnTo>
                  <a:pt x="1885330" y="0"/>
                </a:lnTo>
                <a:lnTo>
                  <a:pt x="2262405" y="377075"/>
                </a:lnTo>
                <a:lnTo>
                  <a:pt x="2262405" y="1108880"/>
                </a:lnTo>
                <a:lnTo>
                  <a:pt x="2262405" y="1654055"/>
                </a:lnTo>
                <a:lnTo>
                  <a:pt x="2262405" y="3207224"/>
                </a:lnTo>
                <a:lnTo>
                  <a:pt x="377076" y="3207224"/>
                </a:lnTo>
                <a:lnTo>
                  <a:pt x="1" y="2830149"/>
                </a:lnTo>
                <a:lnTo>
                  <a:pt x="1" y="1654055"/>
                </a:lnTo>
                <a:lnTo>
                  <a:pt x="0" y="1654055"/>
                </a:lnTo>
                <a:lnTo>
                  <a:pt x="0" y="1108880"/>
                </a:lnTo>
                <a:lnTo>
                  <a:pt x="1" y="1108880"/>
                </a:lnTo>
                <a:close/>
              </a:path>
            </a:pathLst>
          </a:custGeom>
          <a:solidFill>
            <a:schemeClr val="accent2"/>
          </a:solidFill>
        </p:spPr>
        <p:txBody>
          <a:bodyPr wrap="square" anchor="ctr">
            <a:noAutofit/>
          </a:bodyPr>
          <a:lstStyle>
            <a:lvl1pPr marL="0" indent="0" algn="ctr">
              <a:lnSpc>
                <a:spcPct val="100000"/>
              </a:lnSpc>
              <a:buNone/>
              <a:defRPr>
                <a:solidFill>
                  <a:schemeClr val="bg1"/>
                </a:solidFill>
              </a:defRPr>
            </a:lvl1pPr>
          </a:lstStyle>
          <a:p>
            <a:pPr lvl="0"/>
            <a:endParaRPr kumimoji="1" lang="zh-CN" altLang="en-US"/>
          </a:p>
        </p:txBody>
      </p:sp>
      <p:sp>
        <p:nvSpPr>
          <p:cNvPr id="18" name="文本占位符 17"/>
          <p:cNvSpPr>
            <a:spLocks noGrp="1"/>
          </p:cNvSpPr>
          <p:nvPr>
            <p:ph type="body" sz="quarter" idx="13"/>
          </p:nvPr>
        </p:nvSpPr>
        <p:spPr>
          <a:xfrm>
            <a:off x="4984702" y="2320119"/>
            <a:ext cx="2262405" cy="3207224"/>
          </a:xfrm>
          <a:custGeom>
            <a:avLst/>
            <a:gdLst>
              <a:gd name="connsiteX0" fmla="*/ 1 w 2262405"/>
              <a:gd name="connsiteY0" fmla="*/ 0 h 3207224"/>
              <a:gd name="connsiteX1" fmla="*/ 1885330 w 2262405"/>
              <a:gd name="connsiteY1" fmla="*/ 0 h 3207224"/>
              <a:gd name="connsiteX2" fmla="*/ 2262405 w 2262405"/>
              <a:gd name="connsiteY2" fmla="*/ 377075 h 3207224"/>
              <a:gd name="connsiteX3" fmla="*/ 2262405 w 2262405"/>
              <a:gd name="connsiteY3" fmla="*/ 1108880 h 3207224"/>
              <a:gd name="connsiteX4" fmla="*/ 2262405 w 2262405"/>
              <a:gd name="connsiteY4" fmla="*/ 1654055 h 3207224"/>
              <a:gd name="connsiteX5" fmla="*/ 2262405 w 2262405"/>
              <a:gd name="connsiteY5" fmla="*/ 3207224 h 3207224"/>
              <a:gd name="connsiteX6" fmla="*/ 377076 w 2262405"/>
              <a:gd name="connsiteY6" fmla="*/ 3207224 h 3207224"/>
              <a:gd name="connsiteX7" fmla="*/ 1 w 2262405"/>
              <a:gd name="connsiteY7" fmla="*/ 2830149 h 3207224"/>
              <a:gd name="connsiteX8" fmla="*/ 1 w 2262405"/>
              <a:gd name="connsiteY8" fmla="*/ 1654055 h 3207224"/>
              <a:gd name="connsiteX9" fmla="*/ 0 w 2262405"/>
              <a:gd name="connsiteY9" fmla="*/ 1654055 h 3207224"/>
              <a:gd name="connsiteX10" fmla="*/ 0 w 2262405"/>
              <a:gd name="connsiteY10" fmla="*/ 1108880 h 3207224"/>
              <a:gd name="connsiteX11" fmla="*/ 1 w 2262405"/>
              <a:gd name="connsiteY11" fmla="*/ 1108880 h 3207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62405" h="3207224">
                <a:moveTo>
                  <a:pt x="1" y="0"/>
                </a:moveTo>
                <a:lnTo>
                  <a:pt x="1885330" y="0"/>
                </a:lnTo>
                <a:lnTo>
                  <a:pt x="2262405" y="377075"/>
                </a:lnTo>
                <a:lnTo>
                  <a:pt x="2262405" y="1108880"/>
                </a:lnTo>
                <a:lnTo>
                  <a:pt x="2262405" y="1654055"/>
                </a:lnTo>
                <a:lnTo>
                  <a:pt x="2262405" y="3207224"/>
                </a:lnTo>
                <a:lnTo>
                  <a:pt x="377076" y="3207224"/>
                </a:lnTo>
                <a:lnTo>
                  <a:pt x="1" y="2830149"/>
                </a:lnTo>
                <a:lnTo>
                  <a:pt x="1" y="1654055"/>
                </a:lnTo>
                <a:lnTo>
                  <a:pt x="0" y="1654055"/>
                </a:lnTo>
                <a:lnTo>
                  <a:pt x="0" y="1108880"/>
                </a:lnTo>
                <a:lnTo>
                  <a:pt x="1" y="1108880"/>
                </a:lnTo>
                <a:close/>
              </a:path>
            </a:pathLst>
          </a:custGeom>
          <a:solidFill>
            <a:schemeClr val="accent2"/>
          </a:solidFill>
        </p:spPr>
        <p:txBody>
          <a:bodyPr wrap="square" anchor="ctr">
            <a:noAutofit/>
          </a:bodyPr>
          <a:lstStyle>
            <a:lvl1pPr marL="0" indent="0" algn="ctr">
              <a:lnSpc>
                <a:spcPct val="100000"/>
              </a:lnSpc>
              <a:buNone/>
              <a:defRPr>
                <a:solidFill>
                  <a:schemeClr val="bg1"/>
                </a:solidFill>
              </a:defRPr>
            </a:lvl1pPr>
          </a:lstStyle>
          <a:p>
            <a:pPr lvl="0"/>
            <a:endParaRPr kumimoji="1" lang="zh-CN" altLang="en-US"/>
          </a:p>
        </p:txBody>
      </p:sp>
      <p:sp>
        <p:nvSpPr>
          <p:cNvPr id="19" name="文本占位符 18"/>
          <p:cNvSpPr>
            <a:spLocks noGrp="1"/>
          </p:cNvSpPr>
          <p:nvPr>
            <p:ph type="body" sz="quarter" idx="14"/>
          </p:nvPr>
        </p:nvSpPr>
        <p:spPr>
          <a:xfrm>
            <a:off x="7318542" y="2320119"/>
            <a:ext cx="2262405" cy="3207224"/>
          </a:xfrm>
          <a:custGeom>
            <a:avLst/>
            <a:gdLst>
              <a:gd name="connsiteX0" fmla="*/ 1 w 2262405"/>
              <a:gd name="connsiteY0" fmla="*/ 0 h 3207224"/>
              <a:gd name="connsiteX1" fmla="*/ 1885330 w 2262405"/>
              <a:gd name="connsiteY1" fmla="*/ 0 h 3207224"/>
              <a:gd name="connsiteX2" fmla="*/ 2262405 w 2262405"/>
              <a:gd name="connsiteY2" fmla="*/ 377075 h 3207224"/>
              <a:gd name="connsiteX3" fmla="*/ 2262405 w 2262405"/>
              <a:gd name="connsiteY3" fmla="*/ 1108880 h 3207224"/>
              <a:gd name="connsiteX4" fmla="*/ 2262405 w 2262405"/>
              <a:gd name="connsiteY4" fmla="*/ 1654055 h 3207224"/>
              <a:gd name="connsiteX5" fmla="*/ 2262405 w 2262405"/>
              <a:gd name="connsiteY5" fmla="*/ 3207224 h 3207224"/>
              <a:gd name="connsiteX6" fmla="*/ 377076 w 2262405"/>
              <a:gd name="connsiteY6" fmla="*/ 3207224 h 3207224"/>
              <a:gd name="connsiteX7" fmla="*/ 1 w 2262405"/>
              <a:gd name="connsiteY7" fmla="*/ 2830149 h 3207224"/>
              <a:gd name="connsiteX8" fmla="*/ 1 w 2262405"/>
              <a:gd name="connsiteY8" fmla="*/ 1654055 h 3207224"/>
              <a:gd name="connsiteX9" fmla="*/ 0 w 2262405"/>
              <a:gd name="connsiteY9" fmla="*/ 1654055 h 3207224"/>
              <a:gd name="connsiteX10" fmla="*/ 0 w 2262405"/>
              <a:gd name="connsiteY10" fmla="*/ 1108880 h 3207224"/>
              <a:gd name="connsiteX11" fmla="*/ 1 w 2262405"/>
              <a:gd name="connsiteY11" fmla="*/ 1108880 h 3207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62405" h="3207224">
                <a:moveTo>
                  <a:pt x="1" y="0"/>
                </a:moveTo>
                <a:lnTo>
                  <a:pt x="1885330" y="0"/>
                </a:lnTo>
                <a:lnTo>
                  <a:pt x="2262405" y="377075"/>
                </a:lnTo>
                <a:lnTo>
                  <a:pt x="2262405" y="1108880"/>
                </a:lnTo>
                <a:lnTo>
                  <a:pt x="2262405" y="1654055"/>
                </a:lnTo>
                <a:lnTo>
                  <a:pt x="2262405" y="3207224"/>
                </a:lnTo>
                <a:lnTo>
                  <a:pt x="377076" y="3207224"/>
                </a:lnTo>
                <a:lnTo>
                  <a:pt x="1" y="2830149"/>
                </a:lnTo>
                <a:lnTo>
                  <a:pt x="1" y="1654055"/>
                </a:lnTo>
                <a:lnTo>
                  <a:pt x="0" y="1654055"/>
                </a:lnTo>
                <a:lnTo>
                  <a:pt x="0" y="1108880"/>
                </a:lnTo>
                <a:lnTo>
                  <a:pt x="1" y="1108880"/>
                </a:lnTo>
                <a:close/>
              </a:path>
            </a:pathLst>
          </a:custGeom>
          <a:solidFill>
            <a:schemeClr val="accent2"/>
          </a:solidFill>
        </p:spPr>
        <p:txBody>
          <a:bodyPr wrap="square" anchor="ctr">
            <a:noAutofit/>
          </a:bodyPr>
          <a:lstStyle>
            <a:lvl1pPr marL="0" indent="0" algn="ctr">
              <a:lnSpc>
                <a:spcPct val="100000"/>
              </a:lnSpc>
              <a:buNone/>
              <a:defRPr>
                <a:solidFill>
                  <a:schemeClr val="bg1"/>
                </a:solidFill>
              </a:defRPr>
            </a:lvl1pPr>
          </a:lstStyle>
          <a:p>
            <a:pPr lvl="0"/>
            <a:endParaRPr kumimoji="1" lang="zh-CN" altLang="en-US"/>
          </a:p>
        </p:txBody>
      </p:sp>
      <p:sp>
        <p:nvSpPr>
          <p:cNvPr id="20" name="文本占位符 19"/>
          <p:cNvSpPr>
            <a:spLocks noGrp="1"/>
          </p:cNvSpPr>
          <p:nvPr>
            <p:ph type="body" sz="quarter" idx="15"/>
          </p:nvPr>
        </p:nvSpPr>
        <p:spPr>
          <a:xfrm>
            <a:off x="9652382" y="2320119"/>
            <a:ext cx="2262405" cy="3207224"/>
          </a:xfrm>
          <a:custGeom>
            <a:avLst/>
            <a:gdLst>
              <a:gd name="connsiteX0" fmla="*/ 1 w 2262405"/>
              <a:gd name="connsiteY0" fmla="*/ 0 h 3207224"/>
              <a:gd name="connsiteX1" fmla="*/ 1885330 w 2262405"/>
              <a:gd name="connsiteY1" fmla="*/ 0 h 3207224"/>
              <a:gd name="connsiteX2" fmla="*/ 2262405 w 2262405"/>
              <a:gd name="connsiteY2" fmla="*/ 377075 h 3207224"/>
              <a:gd name="connsiteX3" fmla="*/ 2262405 w 2262405"/>
              <a:gd name="connsiteY3" fmla="*/ 1108880 h 3207224"/>
              <a:gd name="connsiteX4" fmla="*/ 2262405 w 2262405"/>
              <a:gd name="connsiteY4" fmla="*/ 1654055 h 3207224"/>
              <a:gd name="connsiteX5" fmla="*/ 2262405 w 2262405"/>
              <a:gd name="connsiteY5" fmla="*/ 3207224 h 3207224"/>
              <a:gd name="connsiteX6" fmla="*/ 377076 w 2262405"/>
              <a:gd name="connsiteY6" fmla="*/ 3207224 h 3207224"/>
              <a:gd name="connsiteX7" fmla="*/ 1 w 2262405"/>
              <a:gd name="connsiteY7" fmla="*/ 2830149 h 3207224"/>
              <a:gd name="connsiteX8" fmla="*/ 1 w 2262405"/>
              <a:gd name="connsiteY8" fmla="*/ 1654055 h 3207224"/>
              <a:gd name="connsiteX9" fmla="*/ 0 w 2262405"/>
              <a:gd name="connsiteY9" fmla="*/ 1654055 h 3207224"/>
              <a:gd name="connsiteX10" fmla="*/ 0 w 2262405"/>
              <a:gd name="connsiteY10" fmla="*/ 1108880 h 3207224"/>
              <a:gd name="connsiteX11" fmla="*/ 1 w 2262405"/>
              <a:gd name="connsiteY11" fmla="*/ 1108880 h 3207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62405" h="3207224">
                <a:moveTo>
                  <a:pt x="1" y="0"/>
                </a:moveTo>
                <a:lnTo>
                  <a:pt x="1885330" y="0"/>
                </a:lnTo>
                <a:lnTo>
                  <a:pt x="2262405" y="377075"/>
                </a:lnTo>
                <a:lnTo>
                  <a:pt x="2262405" y="1108880"/>
                </a:lnTo>
                <a:lnTo>
                  <a:pt x="2262405" y="1654055"/>
                </a:lnTo>
                <a:lnTo>
                  <a:pt x="2262405" y="3207224"/>
                </a:lnTo>
                <a:lnTo>
                  <a:pt x="377076" y="3207224"/>
                </a:lnTo>
                <a:lnTo>
                  <a:pt x="1" y="2830149"/>
                </a:lnTo>
                <a:lnTo>
                  <a:pt x="1" y="1654055"/>
                </a:lnTo>
                <a:lnTo>
                  <a:pt x="0" y="1654055"/>
                </a:lnTo>
                <a:lnTo>
                  <a:pt x="0" y="1108880"/>
                </a:lnTo>
                <a:lnTo>
                  <a:pt x="1" y="1108880"/>
                </a:lnTo>
                <a:close/>
              </a:path>
            </a:pathLst>
          </a:custGeom>
          <a:solidFill>
            <a:schemeClr val="accent2"/>
          </a:solidFill>
        </p:spPr>
        <p:txBody>
          <a:bodyPr wrap="square" anchor="ctr">
            <a:noAutofit/>
          </a:bodyPr>
          <a:lstStyle>
            <a:lvl1pPr marL="0" indent="0" algn="ctr">
              <a:lnSpc>
                <a:spcPct val="100000"/>
              </a:lnSpc>
              <a:buNone/>
              <a:defRPr>
                <a:solidFill>
                  <a:schemeClr val="bg1"/>
                </a:solidFill>
              </a:defRPr>
            </a:lvl1pPr>
          </a:lstStyle>
          <a:p>
            <a:pPr lvl="0"/>
            <a:endParaRPr kumimoji="1" lang="zh-CN" altLang="en-US"/>
          </a:p>
        </p:txBody>
      </p:sp>
    </p:spTree>
    <p:extLst>
      <p:ext uri="{BB962C8B-B14F-4D97-AF65-F5344CB8AC3E}">
        <p14:creationId xmlns:p14="http://schemas.microsoft.com/office/powerpoint/2010/main" val="16704846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目录页_六项目录">
    <p:spTree>
      <p:nvGrpSpPr>
        <p:cNvPr id="1" name=""/>
        <p:cNvGrpSpPr/>
        <p:nvPr/>
      </p:nvGrpSpPr>
      <p:grpSpPr>
        <a:xfrm>
          <a:off x="0" y="0"/>
          <a:ext cx="0" cy="0"/>
          <a:chOff x="0" y="0"/>
          <a:chExt cx="0" cy="0"/>
        </a:xfrm>
      </p:grpSpPr>
      <p:sp>
        <p:nvSpPr>
          <p:cNvPr id="2" name="框架 1"/>
          <p:cNvSpPr/>
          <p:nvPr userDrawn="1"/>
        </p:nvSpPr>
        <p:spPr>
          <a:xfrm>
            <a:off x="0" y="0"/>
            <a:ext cx="12192000" cy="6858000"/>
          </a:xfrm>
          <a:prstGeom prst="frame">
            <a:avLst>
              <a:gd name="adj1" fmla="val 759"/>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4" name="文本占位符 3"/>
          <p:cNvSpPr>
            <a:spLocks noGrp="1"/>
          </p:cNvSpPr>
          <p:nvPr>
            <p:ph type="body" sz="quarter" idx="10"/>
          </p:nvPr>
        </p:nvSpPr>
        <p:spPr>
          <a:xfrm>
            <a:off x="317022" y="1044916"/>
            <a:ext cx="11597765" cy="978316"/>
          </a:xfrm>
          <a:prstGeom prst="rect">
            <a:avLst/>
          </a:prstGeom>
          <a:solidFill>
            <a:schemeClr val="accent1"/>
          </a:solidFill>
        </p:spPr>
        <p:txBody>
          <a:bodyPr anchor="ctr"/>
          <a:lstStyle>
            <a:lvl1pPr marL="0" indent="0" algn="ctr">
              <a:buNone/>
              <a:defRPr sz="3600" b="1">
                <a:solidFill>
                  <a:schemeClr val="bg1"/>
                </a:solidFill>
              </a:defRPr>
            </a:lvl1pPr>
          </a:lstStyle>
          <a:p>
            <a:pPr lvl="0"/>
            <a:endParaRPr kumimoji="1" lang="zh-CN" altLang="en-US" dirty="0"/>
          </a:p>
        </p:txBody>
      </p:sp>
      <p:sp>
        <p:nvSpPr>
          <p:cNvPr id="16" name="文本占位符 15"/>
          <p:cNvSpPr>
            <a:spLocks noGrp="1"/>
          </p:cNvSpPr>
          <p:nvPr>
            <p:ph type="body" sz="quarter" idx="11"/>
          </p:nvPr>
        </p:nvSpPr>
        <p:spPr>
          <a:xfrm>
            <a:off x="317023" y="2320119"/>
            <a:ext cx="1880268" cy="3207224"/>
          </a:xfrm>
          <a:custGeom>
            <a:avLst/>
            <a:gdLst>
              <a:gd name="connsiteX0" fmla="*/ 1 w 2262405"/>
              <a:gd name="connsiteY0" fmla="*/ 0 h 3207224"/>
              <a:gd name="connsiteX1" fmla="*/ 1885330 w 2262405"/>
              <a:gd name="connsiteY1" fmla="*/ 0 h 3207224"/>
              <a:gd name="connsiteX2" fmla="*/ 2262405 w 2262405"/>
              <a:gd name="connsiteY2" fmla="*/ 377075 h 3207224"/>
              <a:gd name="connsiteX3" fmla="*/ 2262405 w 2262405"/>
              <a:gd name="connsiteY3" fmla="*/ 1108880 h 3207224"/>
              <a:gd name="connsiteX4" fmla="*/ 2262405 w 2262405"/>
              <a:gd name="connsiteY4" fmla="*/ 1654055 h 3207224"/>
              <a:gd name="connsiteX5" fmla="*/ 2262405 w 2262405"/>
              <a:gd name="connsiteY5" fmla="*/ 3207224 h 3207224"/>
              <a:gd name="connsiteX6" fmla="*/ 377076 w 2262405"/>
              <a:gd name="connsiteY6" fmla="*/ 3207224 h 3207224"/>
              <a:gd name="connsiteX7" fmla="*/ 1 w 2262405"/>
              <a:gd name="connsiteY7" fmla="*/ 2830149 h 3207224"/>
              <a:gd name="connsiteX8" fmla="*/ 1 w 2262405"/>
              <a:gd name="connsiteY8" fmla="*/ 1654055 h 3207224"/>
              <a:gd name="connsiteX9" fmla="*/ 0 w 2262405"/>
              <a:gd name="connsiteY9" fmla="*/ 1654055 h 3207224"/>
              <a:gd name="connsiteX10" fmla="*/ 0 w 2262405"/>
              <a:gd name="connsiteY10" fmla="*/ 1108880 h 3207224"/>
              <a:gd name="connsiteX11" fmla="*/ 1 w 2262405"/>
              <a:gd name="connsiteY11" fmla="*/ 1108880 h 3207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62405" h="3207224">
                <a:moveTo>
                  <a:pt x="1" y="0"/>
                </a:moveTo>
                <a:lnTo>
                  <a:pt x="1885330" y="0"/>
                </a:lnTo>
                <a:lnTo>
                  <a:pt x="2262405" y="377075"/>
                </a:lnTo>
                <a:lnTo>
                  <a:pt x="2262405" y="1108880"/>
                </a:lnTo>
                <a:lnTo>
                  <a:pt x="2262405" y="1654055"/>
                </a:lnTo>
                <a:lnTo>
                  <a:pt x="2262405" y="3207224"/>
                </a:lnTo>
                <a:lnTo>
                  <a:pt x="377076" y="3207224"/>
                </a:lnTo>
                <a:lnTo>
                  <a:pt x="1" y="2830149"/>
                </a:lnTo>
                <a:lnTo>
                  <a:pt x="1" y="1654055"/>
                </a:lnTo>
                <a:lnTo>
                  <a:pt x="0" y="1654055"/>
                </a:lnTo>
                <a:lnTo>
                  <a:pt x="0" y="1108880"/>
                </a:lnTo>
                <a:lnTo>
                  <a:pt x="1" y="1108880"/>
                </a:lnTo>
                <a:close/>
              </a:path>
            </a:pathLst>
          </a:custGeom>
          <a:solidFill>
            <a:schemeClr val="accent2"/>
          </a:solidFill>
        </p:spPr>
        <p:txBody>
          <a:bodyPr wrap="square" anchor="ctr">
            <a:noAutofit/>
          </a:bodyPr>
          <a:lstStyle>
            <a:lvl1pPr marL="0" indent="0" algn="ctr">
              <a:lnSpc>
                <a:spcPct val="100000"/>
              </a:lnSpc>
              <a:buNone/>
              <a:defRPr sz="2400">
                <a:solidFill>
                  <a:schemeClr val="bg1"/>
                </a:solidFill>
              </a:defRPr>
            </a:lvl1pPr>
          </a:lstStyle>
          <a:p>
            <a:pPr lvl="0"/>
            <a:endParaRPr kumimoji="1" lang="zh-CN" altLang="en-US" dirty="0"/>
          </a:p>
        </p:txBody>
      </p:sp>
      <p:sp>
        <p:nvSpPr>
          <p:cNvPr id="11" name="文本占位符 10"/>
          <p:cNvSpPr>
            <a:spLocks noGrp="1"/>
          </p:cNvSpPr>
          <p:nvPr>
            <p:ph type="body" sz="quarter" idx="12"/>
          </p:nvPr>
        </p:nvSpPr>
        <p:spPr>
          <a:xfrm>
            <a:off x="2260522" y="2320119"/>
            <a:ext cx="1880268" cy="3207224"/>
          </a:xfrm>
          <a:custGeom>
            <a:avLst/>
            <a:gdLst>
              <a:gd name="connsiteX0" fmla="*/ 1 w 2262405"/>
              <a:gd name="connsiteY0" fmla="*/ 0 h 3207224"/>
              <a:gd name="connsiteX1" fmla="*/ 1885330 w 2262405"/>
              <a:gd name="connsiteY1" fmla="*/ 0 h 3207224"/>
              <a:gd name="connsiteX2" fmla="*/ 2262405 w 2262405"/>
              <a:gd name="connsiteY2" fmla="*/ 377075 h 3207224"/>
              <a:gd name="connsiteX3" fmla="*/ 2262405 w 2262405"/>
              <a:gd name="connsiteY3" fmla="*/ 1108880 h 3207224"/>
              <a:gd name="connsiteX4" fmla="*/ 2262405 w 2262405"/>
              <a:gd name="connsiteY4" fmla="*/ 1654055 h 3207224"/>
              <a:gd name="connsiteX5" fmla="*/ 2262405 w 2262405"/>
              <a:gd name="connsiteY5" fmla="*/ 3207224 h 3207224"/>
              <a:gd name="connsiteX6" fmla="*/ 377076 w 2262405"/>
              <a:gd name="connsiteY6" fmla="*/ 3207224 h 3207224"/>
              <a:gd name="connsiteX7" fmla="*/ 1 w 2262405"/>
              <a:gd name="connsiteY7" fmla="*/ 2830149 h 3207224"/>
              <a:gd name="connsiteX8" fmla="*/ 1 w 2262405"/>
              <a:gd name="connsiteY8" fmla="*/ 1654055 h 3207224"/>
              <a:gd name="connsiteX9" fmla="*/ 0 w 2262405"/>
              <a:gd name="connsiteY9" fmla="*/ 1654055 h 3207224"/>
              <a:gd name="connsiteX10" fmla="*/ 0 w 2262405"/>
              <a:gd name="connsiteY10" fmla="*/ 1108880 h 3207224"/>
              <a:gd name="connsiteX11" fmla="*/ 1 w 2262405"/>
              <a:gd name="connsiteY11" fmla="*/ 1108880 h 3207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62405" h="3207224">
                <a:moveTo>
                  <a:pt x="1" y="0"/>
                </a:moveTo>
                <a:lnTo>
                  <a:pt x="1885330" y="0"/>
                </a:lnTo>
                <a:lnTo>
                  <a:pt x="2262405" y="377075"/>
                </a:lnTo>
                <a:lnTo>
                  <a:pt x="2262405" y="1108880"/>
                </a:lnTo>
                <a:lnTo>
                  <a:pt x="2262405" y="1654055"/>
                </a:lnTo>
                <a:lnTo>
                  <a:pt x="2262405" y="3207224"/>
                </a:lnTo>
                <a:lnTo>
                  <a:pt x="377076" y="3207224"/>
                </a:lnTo>
                <a:lnTo>
                  <a:pt x="1" y="2830149"/>
                </a:lnTo>
                <a:lnTo>
                  <a:pt x="1" y="1654055"/>
                </a:lnTo>
                <a:lnTo>
                  <a:pt x="0" y="1654055"/>
                </a:lnTo>
                <a:lnTo>
                  <a:pt x="0" y="1108880"/>
                </a:lnTo>
                <a:lnTo>
                  <a:pt x="1" y="1108880"/>
                </a:lnTo>
                <a:close/>
              </a:path>
            </a:pathLst>
          </a:custGeom>
          <a:solidFill>
            <a:schemeClr val="accent2"/>
          </a:solidFill>
        </p:spPr>
        <p:txBody>
          <a:bodyPr wrap="square" anchor="ctr">
            <a:noAutofit/>
          </a:bodyPr>
          <a:lstStyle>
            <a:lvl1pPr marL="0" indent="0" algn="ctr">
              <a:lnSpc>
                <a:spcPct val="100000"/>
              </a:lnSpc>
              <a:buNone/>
              <a:defRPr sz="2400">
                <a:solidFill>
                  <a:schemeClr val="bg1"/>
                </a:solidFill>
              </a:defRPr>
            </a:lvl1pPr>
          </a:lstStyle>
          <a:p>
            <a:pPr lvl="0"/>
            <a:endParaRPr kumimoji="1" lang="zh-CN" altLang="en-US" dirty="0"/>
          </a:p>
        </p:txBody>
      </p:sp>
      <p:sp>
        <p:nvSpPr>
          <p:cNvPr id="12" name="文本占位符 11"/>
          <p:cNvSpPr>
            <a:spLocks noGrp="1"/>
          </p:cNvSpPr>
          <p:nvPr>
            <p:ph type="body" sz="quarter" idx="13"/>
          </p:nvPr>
        </p:nvSpPr>
        <p:spPr>
          <a:xfrm>
            <a:off x="4204021" y="2320119"/>
            <a:ext cx="1880268" cy="3207224"/>
          </a:xfrm>
          <a:custGeom>
            <a:avLst/>
            <a:gdLst>
              <a:gd name="connsiteX0" fmla="*/ 1 w 2262405"/>
              <a:gd name="connsiteY0" fmla="*/ 0 h 3207224"/>
              <a:gd name="connsiteX1" fmla="*/ 1885330 w 2262405"/>
              <a:gd name="connsiteY1" fmla="*/ 0 h 3207224"/>
              <a:gd name="connsiteX2" fmla="*/ 2262405 w 2262405"/>
              <a:gd name="connsiteY2" fmla="*/ 377075 h 3207224"/>
              <a:gd name="connsiteX3" fmla="*/ 2262405 w 2262405"/>
              <a:gd name="connsiteY3" fmla="*/ 1108880 h 3207224"/>
              <a:gd name="connsiteX4" fmla="*/ 2262405 w 2262405"/>
              <a:gd name="connsiteY4" fmla="*/ 1654055 h 3207224"/>
              <a:gd name="connsiteX5" fmla="*/ 2262405 w 2262405"/>
              <a:gd name="connsiteY5" fmla="*/ 3207224 h 3207224"/>
              <a:gd name="connsiteX6" fmla="*/ 377076 w 2262405"/>
              <a:gd name="connsiteY6" fmla="*/ 3207224 h 3207224"/>
              <a:gd name="connsiteX7" fmla="*/ 1 w 2262405"/>
              <a:gd name="connsiteY7" fmla="*/ 2830149 h 3207224"/>
              <a:gd name="connsiteX8" fmla="*/ 1 w 2262405"/>
              <a:gd name="connsiteY8" fmla="*/ 1654055 h 3207224"/>
              <a:gd name="connsiteX9" fmla="*/ 0 w 2262405"/>
              <a:gd name="connsiteY9" fmla="*/ 1654055 h 3207224"/>
              <a:gd name="connsiteX10" fmla="*/ 0 w 2262405"/>
              <a:gd name="connsiteY10" fmla="*/ 1108880 h 3207224"/>
              <a:gd name="connsiteX11" fmla="*/ 1 w 2262405"/>
              <a:gd name="connsiteY11" fmla="*/ 1108880 h 3207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62405" h="3207224">
                <a:moveTo>
                  <a:pt x="1" y="0"/>
                </a:moveTo>
                <a:lnTo>
                  <a:pt x="1885330" y="0"/>
                </a:lnTo>
                <a:lnTo>
                  <a:pt x="2262405" y="377075"/>
                </a:lnTo>
                <a:lnTo>
                  <a:pt x="2262405" y="1108880"/>
                </a:lnTo>
                <a:lnTo>
                  <a:pt x="2262405" y="1654055"/>
                </a:lnTo>
                <a:lnTo>
                  <a:pt x="2262405" y="3207224"/>
                </a:lnTo>
                <a:lnTo>
                  <a:pt x="377076" y="3207224"/>
                </a:lnTo>
                <a:lnTo>
                  <a:pt x="1" y="2830149"/>
                </a:lnTo>
                <a:lnTo>
                  <a:pt x="1" y="1654055"/>
                </a:lnTo>
                <a:lnTo>
                  <a:pt x="0" y="1654055"/>
                </a:lnTo>
                <a:lnTo>
                  <a:pt x="0" y="1108880"/>
                </a:lnTo>
                <a:lnTo>
                  <a:pt x="1" y="1108880"/>
                </a:lnTo>
                <a:close/>
              </a:path>
            </a:pathLst>
          </a:custGeom>
          <a:solidFill>
            <a:schemeClr val="accent2"/>
          </a:solidFill>
        </p:spPr>
        <p:txBody>
          <a:bodyPr wrap="square" anchor="ctr">
            <a:noAutofit/>
          </a:bodyPr>
          <a:lstStyle>
            <a:lvl1pPr marL="0" indent="0" algn="ctr">
              <a:lnSpc>
                <a:spcPct val="100000"/>
              </a:lnSpc>
              <a:buNone/>
              <a:defRPr sz="2400">
                <a:solidFill>
                  <a:schemeClr val="bg1"/>
                </a:solidFill>
              </a:defRPr>
            </a:lvl1pPr>
          </a:lstStyle>
          <a:p>
            <a:pPr lvl="0"/>
            <a:endParaRPr kumimoji="1" lang="zh-CN" altLang="en-US" dirty="0"/>
          </a:p>
        </p:txBody>
      </p:sp>
      <p:sp>
        <p:nvSpPr>
          <p:cNvPr id="14" name="文本占位符 13"/>
          <p:cNvSpPr>
            <a:spLocks noGrp="1"/>
          </p:cNvSpPr>
          <p:nvPr>
            <p:ph type="body" sz="quarter" idx="14"/>
          </p:nvPr>
        </p:nvSpPr>
        <p:spPr>
          <a:xfrm>
            <a:off x="6147520" y="2320119"/>
            <a:ext cx="1880268" cy="3207224"/>
          </a:xfrm>
          <a:custGeom>
            <a:avLst/>
            <a:gdLst>
              <a:gd name="connsiteX0" fmla="*/ 1 w 2262405"/>
              <a:gd name="connsiteY0" fmla="*/ 0 h 3207224"/>
              <a:gd name="connsiteX1" fmla="*/ 1885330 w 2262405"/>
              <a:gd name="connsiteY1" fmla="*/ 0 h 3207224"/>
              <a:gd name="connsiteX2" fmla="*/ 2262405 w 2262405"/>
              <a:gd name="connsiteY2" fmla="*/ 377075 h 3207224"/>
              <a:gd name="connsiteX3" fmla="*/ 2262405 w 2262405"/>
              <a:gd name="connsiteY3" fmla="*/ 1108880 h 3207224"/>
              <a:gd name="connsiteX4" fmla="*/ 2262405 w 2262405"/>
              <a:gd name="connsiteY4" fmla="*/ 1654055 h 3207224"/>
              <a:gd name="connsiteX5" fmla="*/ 2262405 w 2262405"/>
              <a:gd name="connsiteY5" fmla="*/ 3207224 h 3207224"/>
              <a:gd name="connsiteX6" fmla="*/ 377076 w 2262405"/>
              <a:gd name="connsiteY6" fmla="*/ 3207224 h 3207224"/>
              <a:gd name="connsiteX7" fmla="*/ 1 w 2262405"/>
              <a:gd name="connsiteY7" fmla="*/ 2830149 h 3207224"/>
              <a:gd name="connsiteX8" fmla="*/ 1 w 2262405"/>
              <a:gd name="connsiteY8" fmla="*/ 1654055 h 3207224"/>
              <a:gd name="connsiteX9" fmla="*/ 0 w 2262405"/>
              <a:gd name="connsiteY9" fmla="*/ 1654055 h 3207224"/>
              <a:gd name="connsiteX10" fmla="*/ 0 w 2262405"/>
              <a:gd name="connsiteY10" fmla="*/ 1108880 h 3207224"/>
              <a:gd name="connsiteX11" fmla="*/ 1 w 2262405"/>
              <a:gd name="connsiteY11" fmla="*/ 1108880 h 3207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62405" h="3207224">
                <a:moveTo>
                  <a:pt x="1" y="0"/>
                </a:moveTo>
                <a:lnTo>
                  <a:pt x="1885330" y="0"/>
                </a:lnTo>
                <a:lnTo>
                  <a:pt x="2262405" y="377075"/>
                </a:lnTo>
                <a:lnTo>
                  <a:pt x="2262405" y="1108880"/>
                </a:lnTo>
                <a:lnTo>
                  <a:pt x="2262405" y="1654055"/>
                </a:lnTo>
                <a:lnTo>
                  <a:pt x="2262405" y="3207224"/>
                </a:lnTo>
                <a:lnTo>
                  <a:pt x="377076" y="3207224"/>
                </a:lnTo>
                <a:lnTo>
                  <a:pt x="1" y="2830149"/>
                </a:lnTo>
                <a:lnTo>
                  <a:pt x="1" y="1654055"/>
                </a:lnTo>
                <a:lnTo>
                  <a:pt x="0" y="1654055"/>
                </a:lnTo>
                <a:lnTo>
                  <a:pt x="0" y="1108880"/>
                </a:lnTo>
                <a:lnTo>
                  <a:pt x="1" y="1108880"/>
                </a:lnTo>
                <a:close/>
              </a:path>
            </a:pathLst>
          </a:custGeom>
          <a:solidFill>
            <a:schemeClr val="accent2"/>
          </a:solidFill>
        </p:spPr>
        <p:txBody>
          <a:bodyPr wrap="square" anchor="ctr">
            <a:noAutofit/>
          </a:bodyPr>
          <a:lstStyle>
            <a:lvl1pPr marL="0" indent="0" algn="ctr">
              <a:lnSpc>
                <a:spcPct val="100000"/>
              </a:lnSpc>
              <a:buNone/>
              <a:defRPr sz="2400">
                <a:solidFill>
                  <a:schemeClr val="bg1"/>
                </a:solidFill>
              </a:defRPr>
            </a:lvl1pPr>
          </a:lstStyle>
          <a:p>
            <a:pPr lvl="0"/>
            <a:endParaRPr kumimoji="1" lang="zh-CN" altLang="en-US" dirty="0"/>
          </a:p>
        </p:txBody>
      </p:sp>
      <p:sp>
        <p:nvSpPr>
          <p:cNvPr id="15" name="文本占位符 14"/>
          <p:cNvSpPr>
            <a:spLocks noGrp="1"/>
          </p:cNvSpPr>
          <p:nvPr>
            <p:ph type="body" sz="quarter" idx="15"/>
          </p:nvPr>
        </p:nvSpPr>
        <p:spPr>
          <a:xfrm>
            <a:off x="8091019" y="2320119"/>
            <a:ext cx="1880268" cy="3207224"/>
          </a:xfrm>
          <a:custGeom>
            <a:avLst/>
            <a:gdLst>
              <a:gd name="connsiteX0" fmla="*/ 1 w 2262405"/>
              <a:gd name="connsiteY0" fmla="*/ 0 h 3207224"/>
              <a:gd name="connsiteX1" fmla="*/ 1885330 w 2262405"/>
              <a:gd name="connsiteY1" fmla="*/ 0 h 3207224"/>
              <a:gd name="connsiteX2" fmla="*/ 2262405 w 2262405"/>
              <a:gd name="connsiteY2" fmla="*/ 377075 h 3207224"/>
              <a:gd name="connsiteX3" fmla="*/ 2262405 w 2262405"/>
              <a:gd name="connsiteY3" fmla="*/ 1108880 h 3207224"/>
              <a:gd name="connsiteX4" fmla="*/ 2262405 w 2262405"/>
              <a:gd name="connsiteY4" fmla="*/ 1654055 h 3207224"/>
              <a:gd name="connsiteX5" fmla="*/ 2262405 w 2262405"/>
              <a:gd name="connsiteY5" fmla="*/ 3207224 h 3207224"/>
              <a:gd name="connsiteX6" fmla="*/ 377076 w 2262405"/>
              <a:gd name="connsiteY6" fmla="*/ 3207224 h 3207224"/>
              <a:gd name="connsiteX7" fmla="*/ 1 w 2262405"/>
              <a:gd name="connsiteY7" fmla="*/ 2830149 h 3207224"/>
              <a:gd name="connsiteX8" fmla="*/ 1 w 2262405"/>
              <a:gd name="connsiteY8" fmla="*/ 1654055 h 3207224"/>
              <a:gd name="connsiteX9" fmla="*/ 0 w 2262405"/>
              <a:gd name="connsiteY9" fmla="*/ 1654055 h 3207224"/>
              <a:gd name="connsiteX10" fmla="*/ 0 w 2262405"/>
              <a:gd name="connsiteY10" fmla="*/ 1108880 h 3207224"/>
              <a:gd name="connsiteX11" fmla="*/ 1 w 2262405"/>
              <a:gd name="connsiteY11" fmla="*/ 1108880 h 3207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62405" h="3207224">
                <a:moveTo>
                  <a:pt x="1" y="0"/>
                </a:moveTo>
                <a:lnTo>
                  <a:pt x="1885330" y="0"/>
                </a:lnTo>
                <a:lnTo>
                  <a:pt x="2262405" y="377075"/>
                </a:lnTo>
                <a:lnTo>
                  <a:pt x="2262405" y="1108880"/>
                </a:lnTo>
                <a:lnTo>
                  <a:pt x="2262405" y="1654055"/>
                </a:lnTo>
                <a:lnTo>
                  <a:pt x="2262405" y="3207224"/>
                </a:lnTo>
                <a:lnTo>
                  <a:pt x="377076" y="3207224"/>
                </a:lnTo>
                <a:lnTo>
                  <a:pt x="1" y="2830149"/>
                </a:lnTo>
                <a:lnTo>
                  <a:pt x="1" y="1654055"/>
                </a:lnTo>
                <a:lnTo>
                  <a:pt x="0" y="1654055"/>
                </a:lnTo>
                <a:lnTo>
                  <a:pt x="0" y="1108880"/>
                </a:lnTo>
                <a:lnTo>
                  <a:pt x="1" y="1108880"/>
                </a:lnTo>
                <a:close/>
              </a:path>
            </a:pathLst>
          </a:custGeom>
          <a:solidFill>
            <a:schemeClr val="accent2"/>
          </a:solidFill>
        </p:spPr>
        <p:txBody>
          <a:bodyPr wrap="square" anchor="ctr">
            <a:noAutofit/>
          </a:bodyPr>
          <a:lstStyle>
            <a:lvl1pPr marL="0" indent="0" algn="ctr">
              <a:lnSpc>
                <a:spcPct val="100000"/>
              </a:lnSpc>
              <a:buNone/>
              <a:defRPr sz="2400">
                <a:solidFill>
                  <a:schemeClr val="bg1"/>
                </a:solidFill>
              </a:defRPr>
            </a:lvl1pPr>
          </a:lstStyle>
          <a:p>
            <a:pPr lvl="0"/>
            <a:endParaRPr kumimoji="1" lang="zh-CN" altLang="en-US" dirty="0"/>
          </a:p>
        </p:txBody>
      </p:sp>
      <p:sp>
        <p:nvSpPr>
          <p:cNvPr id="21" name="文本占位符 20"/>
          <p:cNvSpPr>
            <a:spLocks noGrp="1"/>
          </p:cNvSpPr>
          <p:nvPr>
            <p:ph type="body" sz="quarter" idx="16"/>
          </p:nvPr>
        </p:nvSpPr>
        <p:spPr>
          <a:xfrm>
            <a:off x="10034519" y="2320119"/>
            <a:ext cx="1880268" cy="3207224"/>
          </a:xfrm>
          <a:custGeom>
            <a:avLst/>
            <a:gdLst>
              <a:gd name="connsiteX0" fmla="*/ 1 w 2262405"/>
              <a:gd name="connsiteY0" fmla="*/ 0 h 3207224"/>
              <a:gd name="connsiteX1" fmla="*/ 1885330 w 2262405"/>
              <a:gd name="connsiteY1" fmla="*/ 0 h 3207224"/>
              <a:gd name="connsiteX2" fmla="*/ 2262405 w 2262405"/>
              <a:gd name="connsiteY2" fmla="*/ 377075 h 3207224"/>
              <a:gd name="connsiteX3" fmla="*/ 2262405 w 2262405"/>
              <a:gd name="connsiteY3" fmla="*/ 1108880 h 3207224"/>
              <a:gd name="connsiteX4" fmla="*/ 2262405 w 2262405"/>
              <a:gd name="connsiteY4" fmla="*/ 1654055 h 3207224"/>
              <a:gd name="connsiteX5" fmla="*/ 2262405 w 2262405"/>
              <a:gd name="connsiteY5" fmla="*/ 3207224 h 3207224"/>
              <a:gd name="connsiteX6" fmla="*/ 377076 w 2262405"/>
              <a:gd name="connsiteY6" fmla="*/ 3207224 h 3207224"/>
              <a:gd name="connsiteX7" fmla="*/ 1 w 2262405"/>
              <a:gd name="connsiteY7" fmla="*/ 2830149 h 3207224"/>
              <a:gd name="connsiteX8" fmla="*/ 1 w 2262405"/>
              <a:gd name="connsiteY8" fmla="*/ 1654055 h 3207224"/>
              <a:gd name="connsiteX9" fmla="*/ 0 w 2262405"/>
              <a:gd name="connsiteY9" fmla="*/ 1654055 h 3207224"/>
              <a:gd name="connsiteX10" fmla="*/ 0 w 2262405"/>
              <a:gd name="connsiteY10" fmla="*/ 1108880 h 3207224"/>
              <a:gd name="connsiteX11" fmla="*/ 1 w 2262405"/>
              <a:gd name="connsiteY11" fmla="*/ 1108880 h 3207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62405" h="3207224">
                <a:moveTo>
                  <a:pt x="1" y="0"/>
                </a:moveTo>
                <a:lnTo>
                  <a:pt x="1885330" y="0"/>
                </a:lnTo>
                <a:lnTo>
                  <a:pt x="2262405" y="377075"/>
                </a:lnTo>
                <a:lnTo>
                  <a:pt x="2262405" y="1108880"/>
                </a:lnTo>
                <a:lnTo>
                  <a:pt x="2262405" y="1654055"/>
                </a:lnTo>
                <a:lnTo>
                  <a:pt x="2262405" y="3207224"/>
                </a:lnTo>
                <a:lnTo>
                  <a:pt x="377076" y="3207224"/>
                </a:lnTo>
                <a:lnTo>
                  <a:pt x="1" y="2830149"/>
                </a:lnTo>
                <a:lnTo>
                  <a:pt x="1" y="1654055"/>
                </a:lnTo>
                <a:lnTo>
                  <a:pt x="0" y="1654055"/>
                </a:lnTo>
                <a:lnTo>
                  <a:pt x="0" y="1108880"/>
                </a:lnTo>
                <a:lnTo>
                  <a:pt x="1" y="1108880"/>
                </a:lnTo>
                <a:close/>
              </a:path>
            </a:pathLst>
          </a:custGeom>
          <a:solidFill>
            <a:schemeClr val="accent2"/>
          </a:solidFill>
        </p:spPr>
        <p:txBody>
          <a:bodyPr wrap="square" anchor="ctr">
            <a:noAutofit/>
          </a:bodyPr>
          <a:lstStyle>
            <a:lvl1pPr marL="0" indent="0" algn="ctr">
              <a:lnSpc>
                <a:spcPct val="100000"/>
              </a:lnSpc>
              <a:buNone/>
              <a:defRPr sz="2400">
                <a:solidFill>
                  <a:schemeClr val="bg1"/>
                </a:solidFill>
              </a:defRPr>
            </a:lvl1pPr>
          </a:lstStyle>
          <a:p>
            <a:pPr lvl="0"/>
            <a:endParaRPr kumimoji="1" lang="zh-CN" altLang="en-US" dirty="0"/>
          </a:p>
        </p:txBody>
      </p:sp>
    </p:spTree>
    <p:extLst>
      <p:ext uri="{BB962C8B-B14F-4D97-AF65-F5344CB8AC3E}">
        <p14:creationId xmlns:p14="http://schemas.microsoft.com/office/powerpoint/2010/main" val="10413566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副标题页">
    <p:bg>
      <p:bgPr>
        <a:solidFill>
          <a:schemeClr val="accent1"/>
        </a:solidFill>
        <a:effectLst/>
      </p:bgPr>
    </p:bg>
    <p:spTree>
      <p:nvGrpSpPr>
        <p:cNvPr id="1" name=""/>
        <p:cNvGrpSpPr/>
        <p:nvPr/>
      </p:nvGrpSpPr>
      <p:grpSpPr>
        <a:xfrm>
          <a:off x="0" y="0"/>
          <a:ext cx="0" cy="0"/>
          <a:chOff x="0" y="0"/>
          <a:chExt cx="0" cy="0"/>
        </a:xfrm>
      </p:grpSpPr>
      <p:sp>
        <p:nvSpPr>
          <p:cNvPr id="2" name="矩形 1"/>
          <p:cNvSpPr/>
          <p:nvPr userDrawn="1"/>
        </p:nvSpPr>
        <p:spPr>
          <a:xfrm>
            <a:off x="3366448" y="2975212"/>
            <a:ext cx="5459105" cy="15012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3" name="文本占位符 3"/>
          <p:cNvSpPr>
            <a:spLocks noGrp="1"/>
          </p:cNvSpPr>
          <p:nvPr>
            <p:ph type="body" sz="quarter" idx="10"/>
          </p:nvPr>
        </p:nvSpPr>
        <p:spPr>
          <a:xfrm>
            <a:off x="3366448" y="2169995"/>
            <a:ext cx="5459104" cy="805217"/>
          </a:xfrm>
          <a:prstGeom prst="rect">
            <a:avLst/>
          </a:prstGeom>
        </p:spPr>
        <p:txBody>
          <a:bodyPr/>
          <a:lstStyle>
            <a:lvl1pPr marL="0" indent="0" algn="ctr">
              <a:lnSpc>
                <a:spcPct val="100000"/>
              </a:lnSpc>
              <a:buNone/>
              <a:defRPr sz="4000" b="0">
                <a:solidFill>
                  <a:schemeClr val="bg1"/>
                </a:solidFill>
              </a:defRPr>
            </a:lvl1pPr>
          </a:lstStyle>
          <a:p>
            <a:pPr lvl="0"/>
            <a:endParaRPr kumimoji="1" lang="zh-CN" altLang="en-US" dirty="0"/>
          </a:p>
        </p:txBody>
      </p:sp>
      <p:sp>
        <p:nvSpPr>
          <p:cNvPr id="4" name="文本占位符 3"/>
          <p:cNvSpPr>
            <a:spLocks noGrp="1"/>
          </p:cNvSpPr>
          <p:nvPr>
            <p:ph type="body" sz="quarter" idx="11"/>
          </p:nvPr>
        </p:nvSpPr>
        <p:spPr>
          <a:xfrm>
            <a:off x="3366448" y="3220872"/>
            <a:ext cx="5459104" cy="914400"/>
          </a:xfrm>
          <a:prstGeom prst="rect">
            <a:avLst/>
          </a:prstGeom>
        </p:spPr>
        <p:txBody>
          <a:bodyPr anchor="t"/>
          <a:lstStyle>
            <a:lvl1pPr marL="0" indent="0" algn="ctr">
              <a:lnSpc>
                <a:spcPct val="100000"/>
              </a:lnSpc>
              <a:buNone/>
              <a:defRPr sz="4800" b="1">
                <a:solidFill>
                  <a:schemeClr val="bg1"/>
                </a:solidFill>
              </a:defRPr>
            </a:lvl1pPr>
          </a:lstStyle>
          <a:p>
            <a:pPr lvl="0"/>
            <a:endParaRPr kumimoji="1" lang="zh-CN" altLang="en-US" dirty="0"/>
          </a:p>
        </p:txBody>
      </p:sp>
    </p:spTree>
    <p:extLst>
      <p:ext uri="{BB962C8B-B14F-4D97-AF65-F5344CB8AC3E}">
        <p14:creationId xmlns:p14="http://schemas.microsoft.com/office/powerpoint/2010/main" val="14446838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内容页">
    <p:spTree>
      <p:nvGrpSpPr>
        <p:cNvPr id="1" name=""/>
        <p:cNvGrpSpPr/>
        <p:nvPr/>
      </p:nvGrpSpPr>
      <p:grpSpPr>
        <a:xfrm>
          <a:off x="0" y="0"/>
          <a:ext cx="0" cy="0"/>
          <a:chOff x="0" y="0"/>
          <a:chExt cx="0" cy="0"/>
        </a:xfrm>
      </p:grpSpPr>
      <p:sp>
        <p:nvSpPr>
          <p:cNvPr id="4" name="框架 3"/>
          <p:cNvSpPr/>
          <p:nvPr userDrawn="1"/>
        </p:nvSpPr>
        <p:spPr>
          <a:xfrm>
            <a:off x="0" y="0"/>
            <a:ext cx="12192000" cy="6858000"/>
          </a:xfrm>
          <a:prstGeom prst="frame">
            <a:avLst>
              <a:gd name="adj1" fmla="val 759"/>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5" name="矩形 4"/>
          <p:cNvSpPr/>
          <p:nvPr userDrawn="1"/>
        </p:nvSpPr>
        <p:spPr>
          <a:xfrm>
            <a:off x="0" y="0"/>
            <a:ext cx="12192000" cy="67376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等腰三角形 4"/>
          <p:cNvSpPr/>
          <p:nvPr userDrawn="1"/>
        </p:nvSpPr>
        <p:spPr>
          <a:xfrm rot="5400000">
            <a:off x="303777" y="137255"/>
            <a:ext cx="452199" cy="389827"/>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占位符 3"/>
          <p:cNvSpPr>
            <a:spLocks noGrp="1"/>
          </p:cNvSpPr>
          <p:nvPr>
            <p:ph type="body" sz="quarter" idx="10"/>
          </p:nvPr>
        </p:nvSpPr>
        <p:spPr>
          <a:xfrm>
            <a:off x="833972" y="1"/>
            <a:ext cx="10957694" cy="673768"/>
          </a:xfrm>
          <a:prstGeom prst="rect">
            <a:avLst/>
          </a:prstGeom>
        </p:spPr>
        <p:txBody>
          <a:bodyPr anchor="ctr"/>
          <a:lstStyle>
            <a:lvl1pPr marL="0" indent="0" algn="l">
              <a:lnSpc>
                <a:spcPct val="100000"/>
              </a:lnSpc>
              <a:buNone/>
              <a:defRPr sz="2800" b="0">
                <a:solidFill>
                  <a:schemeClr val="bg1"/>
                </a:solidFill>
              </a:defRPr>
            </a:lvl1pPr>
          </a:lstStyle>
          <a:p>
            <a:pPr lvl="0"/>
            <a:endParaRPr kumimoji="1" lang="zh-CN" altLang="en-US" dirty="0"/>
          </a:p>
        </p:txBody>
      </p:sp>
    </p:spTree>
    <p:extLst>
      <p:ext uri="{BB962C8B-B14F-4D97-AF65-F5344CB8AC3E}">
        <p14:creationId xmlns:p14="http://schemas.microsoft.com/office/powerpoint/2010/main" val="16326217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extLst>
      <p:ext uri="{BB962C8B-B14F-4D97-AF65-F5344CB8AC3E}">
        <p14:creationId xmlns:p14="http://schemas.microsoft.com/office/powerpoint/2010/main" val="787497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模板使用技巧1">
    <p:spTree>
      <p:nvGrpSpPr>
        <p:cNvPr id="1" name=""/>
        <p:cNvGrpSpPr/>
        <p:nvPr/>
      </p:nvGrpSpPr>
      <p:grpSpPr>
        <a:xfrm>
          <a:off x="0" y="0"/>
          <a:ext cx="0" cy="0"/>
          <a:chOff x="0" y="0"/>
          <a:chExt cx="0" cy="0"/>
        </a:xfrm>
      </p:grpSpPr>
      <p:sp>
        <p:nvSpPr>
          <p:cNvPr id="4" name="矩形 3"/>
          <p:cNvSpPr/>
          <p:nvPr userDrawn="1"/>
        </p:nvSpPr>
        <p:spPr>
          <a:xfrm>
            <a:off x="440603" y="759873"/>
            <a:ext cx="1713931" cy="369332"/>
          </a:xfrm>
          <a:prstGeom prst="rect">
            <a:avLst/>
          </a:prstGeom>
        </p:spPr>
        <p:txBody>
          <a:bodyPr wrap="none">
            <a:spAutoFit/>
          </a:bodyPr>
          <a:lstStyle/>
          <a:p>
            <a:pPr defTabSz="609585"/>
            <a:r>
              <a:rPr lang="zh-CN" altLang="en-US" sz="1800">
                <a:solidFill>
                  <a:schemeClr val="tx1">
                    <a:lumMod val="75000"/>
                    <a:lumOff val="25000"/>
                  </a:schemeClr>
                </a:solidFill>
                <a:latin typeface="Segoe UI Light"/>
                <a:ea typeface="微软雅黑"/>
                <a:cs typeface="Segoe UI Light"/>
              </a:rPr>
              <a:t>模板使用技巧</a:t>
            </a:r>
            <a:r>
              <a:rPr lang="en-US" altLang="zh-CN" sz="1800">
                <a:solidFill>
                  <a:schemeClr val="tx1">
                    <a:lumMod val="75000"/>
                    <a:lumOff val="25000"/>
                  </a:schemeClr>
                </a:solidFill>
                <a:latin typeface="Segoe UI Light"/>
                <a:ea typeface="微软雅黑"/>
                <a:cs typeface="Segoe UI Light"/>
              </a:rPr>
              <a:t> 1</a:t>
            </a:r>
            <a:endParaRPr lang="zh-CN" altLang="en-US" sz="1800" dirty="0">
              <a:solidFill>
                <a:schemeClr val="tx1">
                  <a:lumMod val="75000"/>
                  <a:lumOff val="25000"/>
                </a:schemeClr>
              </a:solidFill>
              <a:latin typeface="Segoe UI Light"/>
              <a:ea typeface="微软雅黑"/>
              <a:cs typeface="Segoe UI Light"/>
            </a:endParaRPr>
          </a:p>
        </p:txBody>
      </p:sp>
      <p:sp>
        <p:nvSpPr>
          <p:cNvPr id="5" name="矩形 4"/>
          <p:cNvSpPr/>
          <p:nvPr userDrawn="1"/>
        </p:nvSpPr>
        <p:spPr>
          <a:xfrm>
            <a:off x="440603" y="182445"/>
            <a:ext cx="777777" cy="246221"/>
          </a:xfrm>
          <a:prstGeom prst="rect">
            <a:avLst/>
          </a:prstGeom>
        </p:spPr>
        <p:txBody>
          <a:bodyPr wrap="none">
            <a:spAutoFit/>
          </a:bodyPr>
          <a:lstStyle/>
          <a:p>
            <a:pPr defTabSz="609585"/>
            <a:r>
              <a:rPr kumimoji="1" lang="en-US" altLang="zh-CN" sz="1000" dirty="0">
                <a:solidFill>
                  <a:schemeClr val="tx1">
                    <a:lumMod val="75000"/>
                    <a:lumOff val="25000"/>
                  </a:schemeClr>
                </a:solidFill>
                <a:latin typeface="Segoe UI Light"/>
                <a:ea typeface="微软雅黑" charset="0"/>
                <a:cs typeface="Segoe UI Light"/>
              </a:rPr>
              <a:t>OfficePLUS</a:t>
            </a:r>
            <a:endParaRPr lang="zh-CN" altLang="en-US" sz="1000" dirty="0">
              <a:solidFill>
                <a:schemeClr val="tx1">
                  <a:lumMod val="75000"/>
                  <a:lumOff val="25000"/>
                </a:schemeClr>
              </a:solidFill>
              <a:latin typeface="Segoe UI Light"/>
              <a:ea typeface="微软雅黑" charset="0"/>
              <a:cs typeface="Segoe UI Light"/>
            </a:endParaRPr>
          </a:p>
        </p:txBody>
      </p:sp>
      <p:sp>
        <p:nvSpPr>
          <p:cNvPr id="9" name="文本框 8">
            <a:extLst>
              <a:ext uri="{FF2B5EF4-FFF2-40B4-BE49-F238E27FC236}">
                <a16:creationId xmlns:a16="http://schemas.microsoft.com/office/drawing/2014/main" id="{67B43CCB-1998-4484-B269-9ACB654ACB71}"/>
              </a:ext>
            </a:extLst>
          </p:cNvPr>
          <p:cNvSpPr txBox="1"/>
          <p:nvPr userDrawn="1"/>
        </p:nvSpPr>
        <p:spPr>
          <a:xfrm>
            <a:off x="431800" y="1174234"/>
            <a:ext cx="3467616" cy="584775"/>
          </a:xfrm>
          <a:prstGeom prst="rect">
            <a:avLst/>
          </a:prstGeom>
          <a:noFill/>
        </p:spPr>
        <p:txBody>
          <a:bodyPr wrap="none" rtlCol="0">
            <a:spAutoFit/>
          </a:bodyPr>
          <a:lstStyle/>
          <a:p>
            <a:r>
              <a:rPr lang="zh-CN" altLang="en-US" sz="3200" b="1">
                <a:solidFill>
                  <a:schemeClr val="tx1">
                    <a:lumMod val="85000"/>
                    <a:lumOff val="15000"/>
                  </a:schemeClr>
                </a:solidFill>
                <a:latin typeface="微软雅黑" panose="020B0503020204020204" pitchFamily="34" charset="-122"/>
                <a:ea typeface="微软雅黑" panose="020B0503020204020204" pitchFamily="34" charset="-122"/>
              </a:rPr>
              <a:t>一键调整模板颜色</a:t>
            </a:r>
            <a:endParaRPr lang="en-US" sz="3200" b="1">
              <a:solidFill>
                <a:schemeClr val="tx1">
                  <a:lumMod val="85000"/>
                  <a:lumOff val="15000"/>
                </a:schemeClr>
              </a:solidFill>
              <a:latin typeface="微软雅黑" panose="020B0503020204020204" pitchFamily="34" charset="-122"/>
              <a:ea typeface="微软雅黑" panose="020B0503020204020204" pitchFamily="34" charset="-122"/>
            </a:endParaRPr>
          </a:p>
        </p:txBody>
      </p:sp>
      <p:pic>
        <p:nvPicPr>
          <p:cNvPr id="10" name="图片 9">
            <a:extLst>
              <a:ext uri="{FF2B5EF4-FFF2-40B4-BE49-F238E27FC236}">
                <a16:creationId xmlns:a16="http://schemas.microsoft.com/office/drawing/2014/main" id="{CF1532F4-AF97-400D-84E6-F00D2B3D35D1}"/>
              </a:ext>
            </a:extLst>
          </p:cNvPr>
          <p:cNvPicPr>
            <a:picLocks noChangeAspect="1"/>
          </p:cNvPicPr>
          <p:nvPr userDrawn="1"/>
        </p:nvPicPr>
        <p:blipFill>
          <a:blip r:embed="rId2"/>
          <a:stretch>
            <a:fillRect/>
          </a:stretch>
        </p:blipFill>
        <p:spPr>
          <a:xfrm>
            <a:off x="431800" y="2138895"/>
            <a:ext cx="5295899" cy="3847021"/>
          </a:xfrm>
          <a:prstGeom prst="rect">
            <a:avLst/>
          </a:prstGeom>
          <a:ln>
            <a:solidFill>
              <a:schemeClr val="bg1">
                <a:lumMod val="65000"/>
              </a:schemeClr>
            </a:solidFill>
          </a:ln>
        </p:spPr>
      </p:pic>
      <p:pic>
        <p:nvPicPr>
          <p:cNvPr id="11" name="图片 10">
            <a:extLst>
              <a:ext uri="{FF2B5EF4-FFF2-40B4-BE49-F238E27FC236}">
                <a16:creationId xmlns:a16="http://schemas.microsoft.com/office/drawing/2014/main" id="{CA7E11C8-4335-45B0-A270-313A25ABC63F}"/>
              </a:ext>
            </a:extLst>
          </p:cNvPr>
          <p:cNvPicPr>
            <a:picLocks noChangeAspect="1"/>
          </p:cNvPicPr>
          <p:nvPr userDrawn="1"/>
        </p:nvPicPr>
        <p:blipFill>
          <a:blip r:embed="rId3"/>
          <a:stretch>
            <a:fillRect/>
          </a:stretch>
        </p:blipFill>
        <p:spPr>
          <a:xfrm>
            <a:off x="6464300" y="2138895"/>
            <a:ext cx="5295900" cy="3847022"/>
          </a:xfrm>
          <a:prstGeom prst="rect">
            <a:avLst/>
          </a:prstGeom>
          <a:ln>
            <a:solidFill>
              <a:schemeClr val="bg1">
                <a:lumMod val="65000"/>
              </a:schemeClr>
            </a:solidFill>
          </a:ln>
        </p:spPr>
      </p:pic>
      <p:sp>
        <p:nvSpPr>
          <p:cNvPr id="12" name="文本框 11">
            <a:extLst>
              <a:ext uri="{FF2B5EF4-FFF2-40B4-BE49-F238E27FC236}">
                <a16:creationId xmlns:a16="http://schemas.microsoft.com/office/drawing/2014/main" id="{45615889-3ACE-4C91-970F-789D759EAC1E}"/>
              </a:ext>
            </a:extLst>
          </p:cNvPr>
          <p:cNvSpPr txBox="1"/>
          <p:nvPr userDrawn="1"/>
        </p:nvSpPr>
        <p:spPr>
          <a:xfrm>
            <a:off x="333477" y="6061002"/>
            <a:ext cx="3183885"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1.</a:t>
            </a:r>
            <a:r>
              <a:rPr lang="zh-CN" altLang="en-US" sz="1200" spc="150">
                <a:latin typeface="微软雅黑" panose="020B0503020204020204" pitchFamily="34" charset="-122"/>
                <a:ea typeface="微软雅黑" panose="020B0503020204020204" pitchFamily="34" charset="-122"/>
              </a:rPr>
              <a:t> 选择“设计”</a:t>
            </a:r>
            <a:r>
              <a:rPr lang="en-US" altLang="zh-CN" sz="1200" spc="150">
                <a:latin typeface="微软雅黑" panose="020B0503020204020204" pitchFamily="34" charset="-122"/>
                <a:ea typeface="微软雅黑" panose="020B0503020204020204" pitchFamily="34" charset="-122"/>
              </a:rPr>
              <a:t>-</a:t>
            </a:r>
            <a:r>
              <a:rPr lang="zh-CN" altLang="en-US" sz="1200" spc="150">
                <a:latin typeface="微软雅黑" panose="020B0503020204020204" pitchFamily="34" charset="-122"/>
                <a:ea typeface="微软雅黑" panose="020B0503020204020204" pitchFamily="34" charset="-122"/>
              </a:rPr>
              <a:t>“变体”</a:t>
            </a:r>
            <a:r>
              <a:rPr lang="en-US" altLang="zh-CN" sz="1200" spc="150">
                <a:latin typeface="微软雅黑" panose="020B0503020204020204" pitchFamily="34" charset="-122"/>
                <a:ea typeface="微软雅黑" panose="020B0503020204020204" pitchFamily="34" charset="-122"/>
              </a:rPr>
              <a:t>-</a:t>
            </a:r>
            <a:r>
              <a:rPr lang="zh-CN" altLang="en-US" sz="1200" spc="150">
                <a:latin typeface="微软雅黑" panose="020B0503020204020204" pitchFamily="34" charset="-122"/>
                <a:ea typeface="微软雅黑" panose="020B0503020204020204" pitchFamily="34" charset="-122"/>
              </a:rPr>
              <a:t>“颜色”；</a:t>
            </a:r>
            <a:endParaRPr lang="en-US" sz="1200" spc="150">
              <a:latin typeface="微软雅黑" panose="020B0503020204020204" pitchFamily="34" charset="-122"/>
              <a:ea typeface="微软雅黑" panose="020B0503020204020204" pitchFamily="34" charset="-122"/>
            </a:endParaRPr>
          </a:p>
        </p:txBody>
      </p:sp>
      <p:sp>
        <p:nvSpPr>
          <p:cNvPr id="13" name="文本框 12">
            <a:extLst>
              <a:ext uri="{FF2B5EF4-FFF2-40B4-BE49-F238E27FC236}">
                <a16:creationId xmlns:a16="http://schemas.microsoft.com/office/drawing/2014/main" id="{CD19D40D-978A-4E04-8450-F6DC61B85399}"/>
              </a:ext>
            </a:extLst>
          </p:cNvPr>
          <p:cNvSpPr txBox="1"/>
          <p:nvPr userDrawn="1"/>
        </p:nvSpPr>
        <p:spPr>
          <a:xfrm>
            <a:off x="6360651" y="6061002"/>
            <a:ext cx="4562467"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2.</a:t>
            </a:r>
            <a:r>
              <a:rPr lang="zh-CN" altLang="en-US" sz="1200" spc="150">
                <a:latin typeface="微软雅黑" panose="020B0503020204020204" pitchFamily="34" charset="-122"/>
                <a:ea typeface="微软雅黑" panose="020B0503020204020204" pitchFamily="34" charset="-122"/>
              </a:rPr>
              <a:t> 选择你喜欢的颜色搭配，模板一秒调整为你选颜色。</a:t>
            </a:r>
            <a:endParaRPr lang="en-US" sz="1200" spc="150">
              <a:latin typeface="微软雅黑" panose="020B0503020204020204" pitchFamily="34" charset="-122"/>
              <a:ea typeface="微软雅黑" panose="020B0503020204020204" pitchFamily="34" charset="-122"/>
            </a:endParaRPr>
          </a:p>
        </p:txBody>
      </p:sp>
      <p:pic>
        <p:nvPicPr>
          <p:cNvPr id="14" name="图片 13">
            <a:extLst>
              <a:ext uri="{FF2B5EF4-FFF2-40B4-BE49-F238E27FC236}">
                <a16:creationId xmlns:a16="http://schemas.microsoft.com/office/drawing/2014/main" id="{299860AF-0C43-4649-A586-85D19517B6FC}"/>
              </a:ext>
            </a:extLst>
          </p:cNvPr>
          <p:cNvPicPr>
            <a:picLocks noChangeAspect="1"/>
          </p:cNvPicPr>
          <p:nvPr userDrawn="1"/>
        </p:nvPicPr>
        <p:blipFill>
          <a:blip r:embed="rId4"/>
          <a:stretch>
            <a:fillRect/>
          </a:stretch>
        </p:blipFill>
        <p:spPr>
          <a:xfrm>
            <a:off x="3005928" y="2609333"/>
            <a:ext cx="819667" cy="819667"/>
          </a:xfrm>
          <a:prstGeom prst="rect">
            <a:avLst/>
          </a:prstGeom>
          <a:effectLst>
            <a:outerShdw blurRad="50800" dist="38100" dir="2700000" algn="tl" rotWithShape="0">
              <a:prstClr val="black">
                <a:alpha val="40000"/>
              </a:prstClr>
            </a:outerShdw>
          </a:effectLst>
        </p:spPr>
      </p:pic>
      <p:pic>
        <p:nvPicPr>
          <p:cNvPr id="15" name="图片 14">
            <a:extLst>
              <a:ext uri="{FF2B5EF4-FFF2-40B4-BE49-F238E27FC236}">
                <a16:creationId xmlns:a16="http://schemas.microsoft.com/office/drawing/2014/main" id="{A6130A4D-8EC7-4AC1-B434-55DC69102864}"/>
              </a:ext>
            </a:extLst>
          </p:cNvPr>
          <p:cNvPicPr>
            <a:picLocks noChangeAspect="1"/>
          </p:cNvPicPr>
          <p:nvPr userDrawn="1"/>
        </p:nvPicPr>
        <p:blipFill>
          <a:blip r:embed="rId4"/>
          <a:stretch>
            <a:fillRect/>
          </a:stretch>
        </p:blipFill>
        <p:spPr>
          <a:xfrm>
            <a:off x="10787853" y="4257158"/>
            <a:ext cx="819667" cy="81966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8745451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theme" Target="../theme/theme2.xml"/><Relationship Id="rId5" Type="http://schemas.openxmlformats.org/officeDocument/2006/relationships/slideLayout" Target="../slideLayouts/slideLayout13.xml"/><Relationship Id="rId4"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53468858"/>
      </p:ext>
    </p:extLst>
  </p:cSld>
  <p:clrMap bg1="lt1" tx1="dk1" bg2="lt2" tx2="dk2" accent1="accent1" accent2="accent2" accent3="accent3" accent4="accent4" accent5="accent5" accent6="accent6" hlink="hlink" folHlink="folHlink"/>
  <p:sldLayoutIdLst>
    <p:sldLayoutId id="2147483683" r:id="rId1"/>
    <p:sldLayoutId id="2147483689" r:id="rId2"/>
    <p:sldLayoutId id="2147483688" r:id="rId3"/>
    <p:sldLayoutId id="2147483684" r:id="rId4"/>
    <p:sldLayoutId id="2147483687" r:id="rId5"/>
    <p:sldLayoutId id="2147483685" r:id="rId6"/>
    <p:sldLayoutId id="2147483662" r:id="rId7"/>
    <p:sldLayoutId id="2147483686" r:id="rId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55924358"/>
      </p:ext>
    </p:extLst>
  </p:cSld>
  <p:clrMap bg1="lt1" tx1="dk1" bg2="lt2" tx2="dk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80"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1.tiff"/></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19021" y="2060030"/>
            <a:ext cx="10227852" cy="2310857"/>
          </a:xfrm>
        </p:spPr>
        <p:txBody>
          <a:bodyPr/>
          <a:lstStyle/>
          <a:p>
            <a:r>
              <a:rPr lang="en-US" altLang="zh-CN" dirty="0">
                <a:latin typeface="微软雅黑" panose="020B0503020204020204" pitchFamily="34" charset="-122"/>
                <a:ea typeface="微软雅黑" panose="020B0503020204020204" pitchFamily="34" charset="-122"/>
              </a:rPr>
              <a:t>MOEA/D</a:t>
            </a:r>
            <a:r>
              <a:rPr lang="zh-CN" altLang="en-US" dirty="0">
                <a:latin typeface="微软雅黑" panose="020B0503020204020204" pitchFamily="34" charset="-122"/>
                <a:ea typeface="微软雅黑" panose="020B0503020204020204" pitchFamily="34" charset="-122"/>
              </a:rPr>
              <a:t>仿真结果汇报</a:t>
            </a:r>
          </a:p>
        </p:txBody>
      </p:sp>
      <p:sp>
        <p:nvSpPr>
          <p:cNvPr id="4" name="文本占位符 3"/>
          <p:cNvSpPr>
            <a:spLocks noGrp="1"/>
          </p:cNvSpPr>
          <p:nvPr>
            <p:ph type="body" sz="quarter" idx="12"/>
          </p:nvPr>
        </p:nvSpPr>
        <p:spPr/>
        <p:txBody>
          <a:bodyPr/>
          <a:lstStyle/>
          <a:p>
            <a:r>
              <a:rPr lang="zh-CN" altLang="en-US" b="1" dirty="0">
                <a:latin typeface="微软雅黑" panose="020B0503020204020204" pitchFamily="34" charset="-122"/>
                <a:ea typeface="微软雅黑" panose="020B0503020204020204" pitchFamily="34" charset="-122"/>
              </a:rPr>
              <a:t>答辩人：沈正圆</a:t>
            </a:r>
          </a:p>
        </p:txBody>
      </p:sp>
    </p:spTree>
    <p:extLst>
      <p:ext uri="{BB962C8B-B14F-4D97-AF65-F5344CB8AC3E}">
        <p14:creationId xmlns:p14="http://schemas.microsoft.com/office/powerpoint/2010/main" val="7426169"/>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zh-CN" altLang="en-US" dirty="0"/>
              <a:t>第二部分 </a:t>
            </a:r>
            <a:r>
              <a:rPr kumimoji="1" lang="zh-CN" altLang="en-US" b="1" dirty="0"/>
              <a:t>算法框架</a:t>
            </a:r>
          </a:p>
        </p:txBody>
      </p:sp>
      <p:sp>
        <p:nvSpPr>
          <p:cNvPr id="13" name="文本框 12">
            <a:extLst>
              <a:ext uri="{FF2B5EF4-FFF2-40B4-BE49-F238E27FC236}">
                <a16:creationId xmlns:a16="http://schemas.microsoft.com/office/drawing/2014/main" id="{CDC0F86B-7467-E24C-8E83-1D006708FFC0}"/>
              </a:ext>
            </a:extLst>
          </p:cNvPr>
          <p:cNvSpPr txBox="1"/>
          <p:nvPr/>
        </p:nvSpPr>
        <p:spPr>
          <a:xfrm>
            <a:off x="833972" y="904835"/>
            <a:ext cx="2172464" cy="400110"/>
          </a:xfrm>
          <a:prstGeom prst="rect">
            <a:avLst/>
          </a:prstGeom>
          <a:noFill/>
        </p:spPr>
        <p:txBody>
          <a:bodyPr wrap="square" rtlCol="0">
            <a:spAutoFit/>
          </a:bodyPr>
          <a:lstStyle/>
          <a:p>
            <a:pPr lvl="0"/>
            <a:r>
              <a:rPr lang="zh-CN" altLang="zh-CN" sz="2000" b="1" dirty="0"/>
              <a:t>关键步骤</a:t>
            </a:r>
            <a:r>
              <a:rPr lang="zh-CN" altLang="en-US" sz="2000" b="1" dirty="0"/>
              <a:t>：</a:t>
            </a:r>
            <a:endParaRPr lang="zh-CN" altLang="zh-CN" sz="2000" b="1" dirty="0"/>
          </a:p>
        </p:txBody>
      </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7A7AF111-8289-6743-9906-9956E7F9B170}"/>
                  </a:ext>
                </a:extLst>
              </p:cNvPr>
              <p:cNvSpPr txBox="1"/>
              <p:nvPr/>
            </p:nvSpPr>
            <p:spPr>
              <a:xfrm>
                <a:off x="1025236" y="1717964"/>
                <a:ext cx="9490364" cy="2909707"/>
              </a:xfrm>
              <a:prstGeom prst="rect">
                <a:avLst/>
              </a:prstGeom>
              <a:noFill/>
            </p:spPr>
            <p:txBody>
              <a:bodyPr wrap="square" rtlCol="0">
                <a:spAutoFit/>
              </a:bodyPr>
              <a:lstStyle/>
              <a:p>
                <a:pPr lvl="0"/>
                <a:r>
                  <a:rPr lang="en-US" altLang="zh-CN" dirty="0"/>
                  <a:t>3.</a:t>
                </a:r>
                <a:r>
                  <a:rPr lang="zh-CN" altLang="zh-CN" dirty="0"/>
                  <a:t>如何交叉变异产生新解 </a:t>
                </a:r>
                <a:endParaRPr lang="en-US" altLang="zh-CN" dirty="0"/>
              </a:p>
              <a:p>
                <a:pPr lvl="0"/>
                <a:endParaRPr lang="zh-CN" altLang="zh-CN" dirty="0"/>
              </a:p>
              <a:p>
                <a:r>
                  <a:rPr lang="en-US" altLang="zh-CN" b="1" dirty="0"/>
                  <a:t>a.</a:t>
                </a:r>
                <a:r>
                  <a:rPr lang="zh-CN" altLang="zh-CN" b="1" dirty="0"/>
                  <a:t>编码方式：</a:t>
                </a:r>
              </a:p>
              <a:p>
                <a:r>
                  <a:rPr lang="zh-CN" altLang="zh-CN" dirty="0"/>
                  <a:t>若其中一个解分量</a:t>
                </a:r>
                <a:r>
                  <a:rPr lang="en-US" altLang="zh-CN" dirty="0"/>
                  <a:t>x=0.5213412</a:t>
                </a:r>
                <a:r>
                  <a:rPr lang="zh-CN" altLang="zh-CN" dirty="0"/>
                  <a:t>，先把它乘上</a:t>
                </a:r>
                <a:r>
                  <a:rPr lang="en-US" altLang="zh-CN" dirty="0"/>
                  <a:t>10000</a:t>
                </a:r>
                <a:r>
                  <a:rPr lang="zh-CN" altLang="zh-CN" dirty="0"/>
                  <a:t>然后转化为二进制作为染色体。</a:t>
                </a:r>
                <a:endParaRPr lang="en-US" altLang="zh-CN" dirty="0"/>
              </a:p>
              <a:p>
                <a:endParaRPr lang="zh-CN" altLang="zh-CN" dirty="0"/>
              </a:p>
              <a:p>
                <a:r>
                  <a:rPr lang="en-US" altLang="zh-CN" b="1" dirty="0"/>
                  <a:t>b.</a:t>
                </a:r>
                <a:r>
                  <a:rPr lang="zh-CN" altLang="zh-CN" b="1" dirty="0"/>
                  <a:t>产生新解：</a:t>
                </a:r>
              </a:p>
              <a:p>
                <a:r>
                  <a:rPr lang="zh-CN" altLang="zh-CN" dirty="0"/>
                  <a:t>从邻集</a:t>
                </a:r>
                <a14:m>
                  <m:oMath xmlns:m="http://schemas.openxmlformats.org/officeDocument/2006/math">
                    <m:r>
                      <a:rPr lang="en-US" altLang="zh-CN" i="1">
                        <a:latin typeface="Cambria Math" panose="02040503050406030204" pitchFamily="18" charset="0"/>
                      </a:rPr>
                      <m:t>𝐵</m:t>
                    </m:r>
                    <m:r>
                      <a:rPr lang="en-US" altLang="zh-CN" i="1">
                        <a:latin typeface="Cambria Math" panose="02040503050406030204" pitchFamily="18" charset="0"/>
                      </a:rPr>
                      <m:t>(</m:t>
                    </m:r>
                    <m:r>
                      <a:rPr lang="en-US" altLang="zh-CN" i="1">
                        <a:latin typeface="Cambria Math" panose="02040503050406030204" pitchFamily="18" charset="0"/>
                      </a:rPr>
                      <m:t>𝑖</m:t>
                    </m:r>
                    <m:r>
                      <a:rPr lang="en-US" altLang="zh-CN" i="1">
                        <a:latin typeface="Cambria Math" panose="02040503050406030204" pitchFamily="18" charset="0"/>
                      </a:rPr>
                      <m:t>)</m:t>
                    </m:r>
                  </m:oMath>
                </a14:m>
                <a:r>
                  <a:rPr lang="zh-CN" altLang="zh-CN" dirty="0"/>
                  <a:t>中随机取两个序号</a:t>
                </a:r>
                <a14:m>
                  <m:oMath xmlns:m="http://schemas.openxmlformats.org/officeDocument/2006/math">
                    <m:r>
                      <a:rPr lang="en-US" altLang="zh-CN" i="1">
                        <a:latin typeface="Cambria Math" panose="02040503050406030204" pitchFamily="18" charset="0"/>
                      </a:rPr>
                      <m:t>𝑘</m:t>
                    </m:r>
                    <m:r>
                      <a:rPr lang="en-US" altLang="zh-CN" i="1">
                        <a:latin typeface="Cambria Math" panose="02040503050406030204" pitchFamily="18" charset="0"/>
                      </a:rPr>
                      <m:t>,</m:t>
                    </m:r>
                    <m:r>
                      <a:rPr lang="en-US" altLang="zh-CN" i="1">
                        <a:latin typeface="Cambria Math" panose="02040503050406030204" pitchFamily="18" charset="0"/>
                      </a:rPr>
                      <m:t>𝑙</m:t>
                    </m:r>
                  </m:oMath>
                </a14:m>
                <a:r>
                  <a:rPr lang="zh-CN" altLang="zh-CN" dirty="0"/>
                  <a:t>，根据索引找到解向量</a:t>
                </a:r>
                <a14:m>
                  <m:oMath xmlns:m="http://schemas.openxmlformats.org/officeDocument/2006/math">
                    <m:sSup>
                      <m:sSupPr>
                        <m:ctrlPr>
                          <a:rPr lang="zh-CN" altLang="zh-CN" i="1">
                            <a:latin typeface="Cambria Math" panose="02040503050406030204" pitchFamily="18" charset="0"/>
                          </a:rPr>
                        </m:ctrlPr>
                      </m:sSupPr>
                      <m:e>
                        <m:r>
                          <a:rPr lang="en-US" altLang="zh-CN" i="1">
                            <a:latin typeface="Cambria Math" panose="02040503050406030204" pitchFamily="18" charset="0"/>
                          </a:rPr>
                          <m:t>𝑥</m:t>
                        </m:r>
                      </m:e>
                      <m:sup>
                        <m:r>
                          <a:rPr lang="en-US" altLang="zh-CN" i="1">
                            <a:latin typeface="Cambria Math" panose="02040503050406030204" pitchFamily="18" charset="0"/>
                          </a:rPr>
                          <m:t>𝑘</m:t>
                        </m:r>
                      </m:sup>
                    </m:sSup>
                  </m:oMath>
                </a14:m>
                <a:r>
                  <a:rPr lang="zh-CN" altLang="zh-CN" dirty="0"/>
                  <a:t>和</a:t>
                </a:r>
                <a14:m>
                  <m:oMath xmlns:m="http://schemas.openxmlformats.org/officeDocument/2006/math">
                    <m:sSup>
                      <m:sSupPr>
                        <m:ctrlPr>
                          <a:rPr lang="zh-CN" altLang="zh-CN" i="1">
                            <a:latin typeface="Cambria Math" panose="02040503050406030204" pitchFamily="18" charset="0"/>
                          </a:rPr>
                        </m:ctrlPr>
                      </m:sSupPr>
                      <m:e>
                        <m:r>
                          <a:rPr lang="en-US" altLang="zh-CN" i="1">
                            <a:latin typeface="Cambria Math" panose="02040503050406030204" pitchFamily="18" charset="0"/>
                          </a:rPr>
                          <m:t>𝑥</m:t>
                        </m:r>
                      </m:e>
                      <m:sup>
                        <m:r>
                          <a:rPr lang="en-US" altLang="zh-CN" i="1">
                            <a:latin typeface="Cambria Math" panose="02040503050406030204" pitchFamily="18" charset="0"/>
                          </a:rPr>
                          <m:t>𝑙</m:t>
                        </m:r>
                      </m:sup>
                    </m:sSup>
                  </m:oMath>
                </a14:m>
                <a:r>
                  <a:rPr lang="zh-CN" altLang="zh-CN" dirty="0"/>
                  <a:t>。</a:t>
                </a:r>
                <a14:m>
                  <m:oMath xmlns:m="http://schemas.openxmlformats.org/officeDocument/2006/math">
                    <m:sSup>
                      <m:sSupPr>
                        <m:ctrlPr>
                          <a:rPr lang="zh-CN" altLang="zh-CN" i="1">
                            <a:latin typeface="Cambria Math" panose="02040503050406030204" pitchFamily="18" charset="0"/>
                          </a:rPr>
                        </m:ctrlPr>
                      </m:sSupPr>
                      <m:e>
                        <m:r>
                          <a:rPr lang="en-US" altLang="zh-CN" i="1">
                            <a:latin typeface="Cambria Math" panose="02040503050406030204" pitchFamily="18" charset="0"/>
                          </a:rPr>
                          <m:t>𝑥</m:t>
                        </m:r>
                      </m:e>
                      <m:sup>
                        <m:r>
                          <a:rPr lang="en-US" altLang="zh-CN" i="1">
                            <a:latin typeface="Cambria Math" panose="02040503050406030204" pitchFamily="18" charset="0"/>
                          </a:rPr>
                          <m:t>𝑘</m:t>
                        </m:r>
                      </m:sup>
                    </m:sSup>
                  </m:oMath>
                </a14:m>
                <a:r>
                  <a:rPr lang="zh-CN" altLang="zh-CN" dirty="0"/>
                  <a:t>和</a:t>
                </a:r>
                <a14:m>
                  <m:oMath xmlns:m="http://schemas.openxmlformats.org/officeDocument/2006/math">
                    <m:sSup>
                      <m:sSupPr>
                        <m:ctrlPr>
                          <a:rPr lang="zh-CN" altLang="zh-CN" i="1">
                            <a:latin typeface="Cambria Math" panose="02040503050406030204" pitchFamily="18" charset="0"/>
                          </a:rPr>
                        </m:ctrlPr>
                      </m:sSupPr>
                      <m:e>
                        <m:r>
                          <a:rPr lang="en-US" altLang="zh-CN" i="1">
                            <a:latin typeface="Cambria Math" panose="02040503050406030204" pitchFamily="18" charset="0"/>
                          </a:rPr>
                          <m:t>𝑥</m:t>
                        </m:r>
                      </m:e>
                      <m:sup>
                        <m:r>
                          <a:rPr lang="en-US" altLang="zh-CN" i="1">
                            <a:latin typeface="Cambria Math" panose="02040503050406030204" pitchFamily="18" charset="0"/>
                          </a:rPr>
                          <m:t>𝑙</m:t>
                        </m:r>
                      </m:sup>
                    </m:sSup>
                  </m:oMath>
                </a14:m>
                <a:r>
                  <a:rPr lang="zh-CN" altLang="zh-CN" dirty="0"/>
                  <a:t>随机取一个交叉位交叉产生新解</a:t>
                </a:r>
                <a14:m>
                  <m:oMath xmlns:m="http://schemas.openxmlformats.org/officeDocument/2006/math">
                    <m:sSup>
                      <m:sSupPr>
                        <m:ctrlPr>
                          <a:rPr lang="zh-CN" altLang="zh-CN" i="1">
                            <a:latin typeface="Cambria Math" panose="02040503050406030204" pitchFamily="18" charset="0"/>
                          </a:rPr>
                        </m:ctrlPr>
                      </m:sSupPr>
                      <m:e>
                        <m:r>
                          <a:rPr lang="en-US" altLang="zh-CN" i="1">
                            <a:latin typeface="Cambria Math" panose="02040503050406030204" pitchFamily="18" charset="0"/>
                          </a:rPr>
                          <m:t>𝑥</m:t>
                        </m:r>
                      </m:e>
                      <m:sup>
                        <m:r>
                          <a:rPr lang="en-US" altLang="zh-CN" i="1">
                            <a:latin typeface="Cambria Math" panose="02040503050406030204" pitchFamily="18" charset="0"/>
                          </a:rPr>
                          <m:t>𝑐</m:t>
                        </m:r>
                      </m:sup>
                    </m:sSup>
                  </m:oMath>
                </a14:m>
                <a:r>
                  <a:rPr lang="zh-CN" altLang="zh-CN" dirty="0"/>
                  <a:t>。</a:t>
                </a:r>
                <a14:m>
                  <m:oMath xmlns:m="http://schemas.openxmlformats.org/officeDocument/2006/math">
                    <m:sSup>
                      <m:sSupPr>
                        <m:ctrlPr>
                          <a:rPr lang="zh-CN" altLang="zh-CN" i="1">
                            <a:latin typeface="Cambria Math" panose="02040503050406030204" pitchFamily="18" charset="0"/>
                          </a:rPr>
                        </m:ctrlPr>
                      </m:sSupPr>
                      <m:e>
                        <m:r>
                          <a:rPr lang="en-US" altLang="zh-CN" i="1">
                            <a:latin typeface="Cambria Math" panose="02040503050406030204" pitchFamily="18" charset="0"/>
                          </a:rPr>
                          <m:t>𝑥</m:t>
                        </m:r>
                      </m:e>
                      <m:sup>
                        <m:r>
                          <a:rPr lang="en-US" altLang="zh-CN" i="1">
                            <a:latin typeface="Cambria Math" panose="02040503050406030204" pitchFamily="18" charset="0"/>
                          </a:rPr>
                          <m:t>𝑘</m:t>
                        </m:r>
                      </m:sup>
                    </m:sSup>
                  </m:oMath>
                </a14:m>
                <a:r>
                  <a:rPr lang="zh-CN" altLang="zh-CN" dirty="0"/>
                  <a:t>和</a:t>
                </a:r>
                <a14:m>
                  <m:oMath xmlns:m="http://schemas.openxmlformats.org/officeDocument/2006/math">
                    <m:sSup>
                      <m:sSupPr>
                        <m:ctrlPr>
                          <a:rPr lang="zh-CN" altLang="zh-CN" i="1">
                            <a:latin typeface="Cambria Math" panose="02040503050406030204" pitchFamily="18" charset="0"/>
                          </a:rPr>
                        </m:ctrlPr>
                      </m:sSupPr>
                      <m:e>
                        <m:r>
                          <a:rPr lang="en-US" altLang="zh-CN" i="1">
                            <a:latin typeface="Cambria Math" panose="02040503050406030204" pitchFamily="18" charset="0"/>
                          </a:rPr>
                          <m:t>𝑥</m:t>
                        </m:r>
                      </m:e>
                      <m:sup>
                        <m:r>
                          <a:rPr lang="en-US" altLang="zh-CN" i="1">
                            <a:latin typeface="Cambria Math" panose="02040503050406030204" pitchFamily="18" charset="0"/>
                          </a:rPr>
                          <m:t>𝑙</m:t>
                        </m:r>
                      </m:sup>
                    </m:sSup>
                  </m:oMath>
                </a14:m>
                <a:r>
                  <a:rPr lang="zh-CN" altLang="zh-CN" dirty="0"/>
                  <a:t>中随机取一个解变异产生新解</a:t>
                </a:r>
                <a14:m>
                  <m:oMath xmlns:m="http://schemas.openxmlformats.org/officeDocument/2006/math">
                    <m:sSup>
                      <m:sSupPr>
                        <m:ctrlPr>
                          <a:rPr lang="zh-CN" altLang="zh-CN" i="1">
                            <a:latin typeface="Cambria Math" panose="02040503050406030204" pitchFamily="18" charset="0"/>
                          </a:rPr>
                        </m:ctrlPr>
                      </m:sSupPr>
                      <m:e>
                        <m:r>
                          <a:rPr lang="en-US" altLang="zh-CN" i="1">
                            <a:latin typeface="Cambria Math" panose="02040503050406030204" pitchFamily="18" charset="0"/>
                          </a:rPr>
                          <m:t>𝑥</m:t>
                        </m:r>
                      </m:e>
                      <m:sup>
                        <m:r>
                          <a:rPr lang="en-US" altLang="zh-CN" i="1">
                            <a:latin typeface="Cambria Math" panose="02040503050406030204" pitchFamily="18" charset="0"/>
                          </a:rPr>
                          <m:t>𝑑</m:t>
                        </m:r>
                      </m:sup>
                    </m:sSup>
                  </m:oMath>
                </a14:m>
                <a:r>
                  <a:rPr lang="zh-CN" altLang="zh-CN" dirty="0"/>
                  <a:t>。然后从</a:t>
                </a:r>
                <a14:m>
                  <m:oMath xmlns:m="http://schemas.openxmlformats.org/officeDocument/2006/math">
                    <m:sSup>
                      <m:sSupPr>
                        <m:ctrlPr>
                          <a:rPr lang="zh-CN" altLang="zh-CN" i="1">
                            <a:latin typeface="Cambria Math" panose="02040503050406030204" pitchFamily="18" charset="0"/>
                          </a:rPr>
                        </m:ctrlPr>
                      </m:sSupPr>
                      <m:e>
                        <m:r>
                          <a:rPr lang="en-US" altLang="zh-CN" i="1">
                            <a:latin typeface="Cambria Math" panose="02040503050406030204" pitchFamily="18" charset="0"/>
                          </a:rPr>
                          <m:t>𝑥</m:t>
                        </m:r>
                      </m:e>
                      <m:sup>
                        <m:r>
                          <a:rPr lang="en-US" altLang="zh-CN" i="1">
                            <a:latin typeface="Cambria Math" panose="02040503050406030204" pitchFamily="18" charset="0"/>
                          </a:rPr>
                          <m:t>𝑐</m:t>
                        </m:r>
                      </m:sup>
                    </m:sSup>
                  </m:oMath>
                </a14:m>
                <a:r>
                  <a:rPr lang="zh-CN" altLang="zh-CN" dirty="0"/>
                  <a:t>和</a:t>
                </a:r>
                <a14:m>
                  <m:oMath xmlns:m="http://schemas.openxmlformats.org/officeDocument/2006/math">
                    <m:sSup>
                      <m:sSupPr>
                        <m:ctrlPr>
                          <a:rPr lang="zh-CN" altLang="zh-CN" i="1">
                            <a:latin typeface="Cambria Math" panose="02040503050406030204" pitchFamily="18" charset="0"/>
                          </a:rPr>
                        </m:ctrlPr>
                      </m:sSupPr>
                      <m:e>
                        <m:r>
                          <a:rPr lang="en-US" altLang="zh-CN" i="1">
                            <a:latin typeface="Cambria Math" panose="02040503050406030204" pitchFamily="18" charset="0"/>
                          </a:rPr>
                          <m:t>𝑥</m:t>
                        </m:r>
                      </m:e>
                      <m:sup>
                        <m:r>
                          <a:rPr lang="en-US" altLang="zh-CN" i="1">
                            <a:latin typeface="Cambria Math" panose="02040503050406030204" pitchFamily="18" charset="0"/>
                          </a:rPr>
                          <m:t>𝑑</m:t>
                        </m:r>
                      </m:sup>
                    </m:sSup>
                  </m:oMath>
                </a14:m>
                <a:r>
                  <a:rPr lang="zh-CN" altLang="zh-CN" dirty="0"/>
                  <a:t>取处于支配地位的解作为遗传重组算子产生的新解</a:t>
                </a:r>
                <a14:m>
                  <m:oMath xmlns:m="http://schemas.openxmlformats.org/officeDocument/2006/math">
                    <m:r>
                      <a:rPr lang="en-US" altLang="zh-CN" i="1">
                        <a:latin typeface="Cambria Math" panose="02040503050406030204" pitchFamily="18" charset="0"/>
                      </a:rPr>
                      <m:t>𝑦</m:t>
                    </m:r>
                    <m:r>
                      <a:rPr lang="en-US" altLang="zh-CN" i="1">
                        <a:latin typeface="Cambria Math" panose="02040503050406030204" pitchFamily="18" charset="0"/>
                      </a:rPr>
                      <m:t>′</m:t>
                    </m:r>
                  </m:oMath>
                </a14:m>
                <a:r>
                  <a:rPr lang="zh-CN" altLang="zh-CN" dirty="0"/>
                  <a:t>，如果</a:t>
                </a:r>
                <a14:m>
                  <m:oMath xmlns:m="http://schemas.openxmlformats.org/officeDocument/2006/math">
                    <m:sSup>
                      <m:sSupPr>
                        <m:ctrlPr>
                          <a:rPr lang="zh-CN" altLang="zh-CN" i="1">
                            <a:latin typeface="Cambria Math" panose="02040503050406030204" pitchFamily="18" charset="0"/>
                          </a:rPr>
                        </m:ctrlPr>
                      </m:sSupPr>
                      <m:e>
                        <m:r>
                          <a:rPr lang="en-US" altLang="zh-CN" i="1">
                            <a:latin typeface="Cambria Math" panose="02040503050406030204" pitchFamily="18" charset="0"/>
                          </a:rPr>
                          <m:t>𝑥</m:t>
                        </m:r>
                      </m:e>
                      <m:sup>
                        <m:r>
                          <a:rPr lang="en-US" altLang="zh-CN" i="1">
                            <a:latin typeface="Cambria Math" panose="02040503050406030204" pitchFamily="18" charset="0"/>
                          </a:rPr>
                          <m:t>𝑐</m:t>
                        </m:r>
                      </m:sup>
                    </m:sSup>
                  </m:oMath>
                </a14:m>
                <a:r>
                  <a:rPr lang="zh-CN" altLang="zh-CN" dirty="0"/>
                  <a:t>和</a:t>
                </a:r>
                <a14:m>
                  <m:oMath xmlns:m="http://schemas.openxmlformats.org/officeDocument/2006/math">
                    <m:sSup>
                      <m:sSupPr>
                        <m:ctrlPr>
                          <a:rPr lang="zh-CN" altLang="zh-CN" i="1">
                            <a:latin typeface="Cambria Math" panose="02040503050406030204" pitchFamily="18" charset="0"/>
                          </a:rPr>
                        </m:ctrlPr>
                      </m:sSupPr>
                      <m:e>
                        <m:r>
                          <a:rPr lang="en-US" altLang="zh-CN" i="1">
                            <a:latin typeface="Cambria Math" panose="02040503050406030204" pitchFamily="18" charset="0"/>
                          </a:rPr>
                          <m:t>𝑥</m:t>
                        </m:r>
                      </m:e>
                      <m:sup>
                        <m:r>
                          <a:rPr lang="en-US" altLang="zh-CN" i="1">
                            <a:latin typeface="Cambria Math" panose="02040503050406030204" pitchFamily="18" charset="0"/>
                          </a:rPr>
                          <m:t>𝑑</m:t>
                        </m:r>
                      </m:sup>
                    </m:sSup>
                  </m:oMath>
                </a14:m>
                <a:r>
                  <a:rPr lang="zh-CN" altLang="zh-CN" dirty="0"/>
                  <a:t>互不支配那就随机取一个作为新解</a:t>
                </a:r>
                <a14:m>
                  <m:oMath xmlns:m="http://schemas.openxmlformats.org/officeDocument/2006/math">
                    <m:r>
                      <a:rPr lang="en-US" altLang="zh-CN" i="1">
                        <a:latin typeface="Cambria Math" panose="02040503050406030204" pitchFamily="18" charset="0"/>
                      </a:rPr>
                      <m:t>𝑦</m:t>
                    </m:r>
                    <m:r>
                      <a:rPr lang="en-US" altLang="zh-CN" i="1">
                        <a:latin typeface="Cambria Math" panose="02040503050406030204" pitchFamily="18" charset="0"/>
                      </a:rPr>
                      <m:t>′</m:t>
                    </m:r>
                  </m:oMath>
                </a14:m>
                <a:r>
                  <a:rPr lang="zh-CN" altLang="zh-CN" dirty="0"/>
                  <a:t>。</a:t>
                </a:r>
              </a:p>
              <a:p>
                <a:pPr>
                  <a:lnSpc>
                    <a:spcPct val="130000"/>
                  </a:lnSpc>
                  <a:spcBef>
                    <a:spcPts val="600"/>
                  </a:spcBef>
                </a:pPr>
                <a:endParaRPr kumimoji="1" lang="zh-CN" altLang="en-US" sz="1200" kern="0" dirty="0">
                  <a:latin typeface="微软雅黑" panose="020B0503020204020204" pitchFamily="34" charset="-122"/>
                  <a:ea typeface="微软雅黑" panose="020B0503020204020204" pitchFamily="34" charset="-122"/>
                  <a:cs typeface="+mn-ea"/>
                  <a:sym typeface="+mn-lt"/>
                </a:endParaRPr>
              </a:p>
            </p:txBody>
          </p:sp>
        </mc:Choice>
        <mc:Fallback xmlns="">
          <p:sp>
            <p:nvSpPr>
              <p:cNvPr id="3" name="文本框 2">
                <a:extLst>
                  <a:ext uri="{FF2B5EF4-FFF2-40B4-BE49-F238E27FC236}">
                    <a16:creationId xmlns:a16="http://schemas.microsoft.com/office/drawing/2014/main" id="{7A7AF111-8289-6743-9906-9956E7F9B170}"/>
                  </a:ext>
                </a:extLst>
              </p:cNvPr>
              <p:cNvSpPr txBox="1">
                <a:spLocks noRot="1" noChangeAspect="1" noMove="1" noResize="1" noEditPoints="1" noAdjustHandles="1" noChangeArrowheads="1" noChangeShapeType="1" noTextEdit="1"/>
              </p:cNvSpPr>
              <p:nvPr/>
            </p:nvSpPr>
            <p:spPr>
              <a:xfrm>
                <a:off x="1025236" y="1717964"/>
                <a:ext cx="9490364" cy="2909707"/>
              </a:xfrm>
              <a:prstGeom prst="rect">
                <a:avLst/>
              </a:prstGeom>
              <a:blipFill>
                <a:blip r:embed="rId3"/>
                <a:stretch>
                  <a:fillRect l="-535" t="-87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0730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zh-CN" altLang="en-US" dirty="0"/>
              <a:t>第二部分 </a:t>
            </a:r>
            <a:r>
              <a:rPr kumimoji="1" lang="zh-CN" altLang="en-US" b="1" dirty="0"/>
              <a:t>算法框架</a:t>
            </a:r>
          </a:p>
        </p:txBody>
      </p:sp>
      <p:sp>
        <p:nvSpPr>
          <p:cNvPr id="13" name="文本框 12">
            <a:extLst>
              <a:ext uri="{FF2B5EF4-FFF2-40B4-BE49-F238E27FC236}">
                <a16:creationId xmlns:a16="http://schemas.microsoft.com/office/drawing/2014/main" id="{CDC0F86B-7467-E24C-8E83-1D006708FFC0}"/>
              </a:ext>
            </a:extLst>
          </p:cNvPr>
          <p:cNvSpPr txBox="1"/>
          <p:nvPr/>
        </p:nvSpPr>
        <p:spPr>
          <a:xfrm>
            <a:off x="833972" y="904835"/>
            <a:ext cx="2172464" cy="400110"/>
          </a:xfrm>
          <a:prstGeom prst="rect">
            <a:avLst/>
          </a:prstGeom>
          <a:noFill/>
        </p:spPr>
        <p:txBody>
          <a:bodyPr wrap="square" rtlCol="0">
            <a:spAutoFit/>
          </a:bodyPr>
          <a:lstStyle/>
          <a:p>
            <a:pPr lvl="0"/>
            <a:r>
              <a:rPr lang="zh-CN" altLang="zh-CN" sz="2000" b="1" dirty="0"/>
              <a:t>关键步骤</a:t>
            </a:r>
            <a:r>
              <a:rPr lang="zh-CN" altLang="en-US" sz="2000" b="1" dirty="0"/>
              <a:t>：</a:t>
            </a:r>
            <a:endParaRPr lang="zh-CN" altLang="zh-CN" sz="2000" b="1" dirty="0"/>
          </a:p>
        </p:txBody>
      </p:sp>
      <mc:AlternateContent xmlns:mc="http://schemas.openxmlformats.org/markup-compatibility/2006">
        <mc:Choice xmlns:a14="http://schemas.microsoft.com/office/drawing/2010/main" Requires="a14">
          <p:sp>
            <p:nvSpPr>
              <p:cNvPr id="3" name="文本框 2">
                <a:extLst>
                  <a:ext uri="{FF2B5EF4-FFF2-40B4-BE49-F238E27FC236}">
                    <a16:creationId xmlns:a16="http://schemas.microsoft.com/office/drawing/2014/main" id="{7A7AF111-8289-6743-9906-9956E7F9B170}"/>
                  </a:ext>
                </a:extLst>
              </p:cNvPr>
              <p:cNvSpPr txBox="1"/>
              <p:nvPr/>
            </p:nvSpPr>
            <p:spPr>
              <a:xfrm>
                <a:off x="1025236" y="1717964"/>
                <a:ext cx="9490364" cy="1203856"/>
              </a:xfrm>
              <a:prstGeom prst="rect">
                <a:avLst/>
              </a:prstGeom>
              <a:noFill/>
            </p:spPr>
            <p:txBody>
              <a:bodyPr wrap="square" rtlCol="0">
                <a:spAutoFit/>
              </a:bodyPr>
              <a:lstStyle/>
              <a:p>
                <a:r>
                  <a:rPr lang="en-US" altLang="zh-CN" dirty="0"/>
                  <a:t>4.</a:t>
                </a:r>
                <a:r>
                  <a:rPr lang="zh-CN" altLang="zh-CN" dirty="0"/>
                  <a:t>如何更新</a:t>
                </a:r>
                <a:r>
                  <a:rPr lang="zh-CN" altLang="en-US" dirty="0"/>
                  <a:t>邻域</a:t>
                </a:r>
                <a14:m>
                  <m:oMath xmlns:m="http://schemas.openxmlformats.org/officeDocument/2006/math">
                    <m:r>
                      <a:rPr lang="en-US" altLang="zh-CN" i="1">
                        <a:latin typeface="Cambria Math" panose="02040503050406030204" pitchFamily="18" charset="0"/>
                      </a:rPr>
                      <m:t>𝐵</m:t>
                    </m:r>
                    <m:r>
                      <a:rPr lang="en-US" altLang="zh-CN" i="1">
                        <a:latin typeface="Cambria Math" panose="02040503050406030204" pitchFamily="18" charset="0"/>
                      </a:rPr>
                      <m:t>(</m:t>
                    </m:r>
                    <m:r>
                      <a:rPr lang="en-US" altLang="zh-CN" i="1">
                        <a:latin typeface="Cambria Math" panose="02040503050406030204" pitchFamily="18" charset="0"/>
                      </a:rPr>
                      <m:t>𝑖</m:t>
                    </m:r>
                    <m:r>
                      <a:rPr lang="en-US" altLang="zh-CN" i="1">
                        <a:latin typeface="Cambria Math" panose="02040503050406030204" pitchFamily="18" charset="0"/>
                      </a:rPr>
                      <m:t>)</m:t>
                    </m:r>
                  </m:oMath>
                </a14:m>
                <a:r>
                  <a:rPr lang="zh-CN" altLang="en-US" dirty="0"/>
                  <a:t>的</a:t>
                </a:r>
                <a:r>
                  <a:rPr lang="zh-CN" altLang="zh-CN" dirty="0"/>
                  <a:t>：</a:t>
                </a:r>
                <a:endParaRPr lang="en-US" altLang="zh-CN" dirty="0"/>
              </a:p>
              <a:p>
                <a:pPr lvl="0"/>
                <a:endParaRPr lang="zh-CN" altLang="zh-CN" dirty="0"/>
              </a:p>
              <a:p>
                <a:r>
                  <a:rPr lang="zh-CN" altLang="zh-CN" dirty="0"/>
                  <a:t>遍历</a:t>
                </a:r>
                <a:r>
                  <a:rPr lang="zh-CN" altLang="en-US" dirty="0"/>
                  <a:t>邻域</a:t>
                </a:r>
                <a:r>
                  <a:rPr lang="zh-CN" altLang="zh-CN" dirty="0"/>
                  <a:t>中的每个权重向量</a:t>
                </a:r>
                <a14:m>
                  <m:oMath xmlns:m="http://schemas.openxmlformats.org/officeDocument/2006/math">
                    <m:sSup>
                      <m:sSupPr>
                        <m:ctrlPr>
                          <a:rPr lang="zh-CN" altLang="zh-CN" i="1">
                            <a:latin typeface="Cambria Math" panose="02040503050406030204" pitchFamily="18" charset="0"/>
                          </a:rPr>
                        </m:ctrlPr>
                      </m:sSupPr>
                      <m:e>
                        <m:r>
                          <m:rPr>
                            <m:sty m:val="p"/>
                          </m:rPr>
                          <a:rPr lang="en-US" altLang="zh-CN">
                            <a:latin typeface="Cambria Math" panose="02040503050406030204" pitchFamily="18" charset="0"/>
                          </a:rPr>
                          <m:t>λ</m:t>
                        </m:r>
                      </m:e>
                      <m:sup>
                        <m:r>
                          <a:rPr lang="en-US" altLang="zh-CN" i="1">
                            <a:latin typeface="Cambria Math" panose="02040503050406030204" pitchFamily="18" charset="0"/>
                          </a:rPr>
                          <m:t>𝑖</m:t>
                        </m:r>
                      </m:sup>
                    </m:sSup>
                  </m:oMath>
                </a14:m>
                <a:r>
                  <a:rPr lang="zh-CN" altLang="zh-CN" dirty="0"/>
                  <a:t>，如果新解</a:t>
                </a:r>
                <a14:m>
                  <m:oMath xmlns:m="http://schemas.openxmlformats.org/officeDocument/2006/math">
                    <m:r>
                      <a:rPr lang="en-US" altLang="zh-CN" i="1">
                        <a:latin typeface="Cambria Math" panose="02040503050406030204" pitchFamily="18" charset="0"/>
                      </a:rPr>
                      <m:t>𝑦</m:t>
                    </m:r>
                    <m:r>
                      <a:rPr lang="en-US" altLang="zh-CN" i="1">
                        <a:latin typeface="Cambria Math" panose="02040503050406030204" pitchFamily="18" charset="0"/>
                      </a:rPr>
                      <m:t>′</m:t>
                    </m:r>
                  </m:oMath>
                </a14:m>
                <a:r>
                  <a:rPr lang="zh-CN" altLang="zh-CN" dirty="0"/>
                  <a:t>在邻居算出来的目标离基准点比子问题原来的解更近，则更新原来的解。</a:t>
                </a:r>
              </a:p>
            </p:txBody>
          </p:sp>
        </mc:Choice>
        <mc:Fallback>
          <p:sp>
            <p:nvSpPr>
              <p:cNvPr id="3" name="文本框 2">
                <a:extLst>
                  <a:ext uri="{FF2B5EF4-FFF2-40B4-BE49-F238E27FC236}">
                    <a16:creationId xmlns:a16="http://schemas.microsoft.com/office/drawing/2014/main" id="{7A7AF111-8289-6743-9906-9956E7F9B170}"/>
                  </a:ext>
                </a:extLst>
              </p:cNvPr>
              <p:cNvSpPr txBox="1">
                <a:spLocks noRot="1" noChangeAspect="1" noMove="1" noResize="1" noEditPoints="1" noAdjustHandles="1" noChangeArrowheads="1" noChangeShapeType="1" noTextEdit="1"/>
              </p:cNvSpPr>
              <p:nvPr/>
            </p:nvSpPr>
            <p:spPr>
              <a:xfrm>
                <a:off x="1025236" y="1717964"/>
                <a:ext cx="9490364" cy="1203856"/>
              </a:xfrm>
              <a:prstGeom prst="rect">
                <a:avLst/>
              </a:prstGeom>
              <a:blipFill>
                <a:blip r:embed="rId3"/>
                <a:stretch>
                  <a:fillRect l="-535" t="-2083" r="-267" b="-7292"/>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86C0B783-C3BC-574A-A4D9-D431101FF35F}"/>
              </a:ext>
            </a:extLst>
          </p:cNvPr>
          <p:cNvPicPr/>
          <p:nvPr/>
        </p:nvPicPr>
        <p:blipFill>
          <a:blip r:embed="rId4"/>
          <a:stretch>
            <a:fillRect/>
          </a:stretch>
        </p:blipFill>
        <p:spPr>
          <a:xfrm>
            <a:off x="4131699" y="3129638"/>
            <a:ext cx="3277438" cy="3175255"/>
          </a:xfrm>
          <a:prstGeom prst="rect">
            <a:avLst/>
          </a:prstGeom>
        </p:spPr>
      </p:pic>
    </p:spTree>
    <p:extLst>
      <p:ext uri="{BB962C8B-B14F-4D97-AF65-F5344CB8AC3E}">
        <p14:creationId xmlns:p14="http://schemas.microsoft.com/office/powerpoint/2010/main" val="32531539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zh-CN" altLang="en-US" dirty="0"/>
              <a:t>第三部分</a:t>
            </a:r>
          </a:p>
        </p:txBody>
      </p:sp>
      <p:sp>
        <p:nvSpPr>
          <p:cNvPr id="3" name="文本占位符 2"/>
          <p:cNvSpPr>
            <a:spLocks noGrp="1"/>
          </p:cNvSpPr>
          <p:nvPr>
            <p:ph type="body" sz="quarter" idx="11"/>
          </p:nvPr>
        </p:nvSpPr>
        <p:spPr/>
        <p:txBody>
          <a:bodyPr/>
          <a:lstStyle/>
          <a:p>
            <a:r>
              <a:rPr kumimoji="1" lang="zh-CN" altLang="en-US" dirty="0"/>
              <a:t>仿真结果</a:t>
            </a:r>
          </a:p>
        </p:txBody>
      </p:sp>
    </p:spTree>
    <p:extLst>
      <p:ext uri="{BB962C8B-B14F-4D97-AF65-F5344CB8AC3E}">
        <p14:creationId xmlns:p14="http://schemas.microsoft.com/office/powerpoint/2010/main" val="171893095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zh-CN" altLang="en-US" dirty="0"/>
              <a:t>第三部分 </a:t>
            </a:r>
            <a:r>
              <a:rPr kumimoji="1" lang="zh-CN" altLang="en-US" b="1" dirty="0"/>
              <a:t>仿真结果</a:t>
            </a:r>
          </a:p>
        </p:txBody>
      </p:sp>
      <p:pic>
        <p:nvPicPr>
          <p:cNvPr id="4" name="图片 3">
            <a:extLst>
              <a:ext uri="{FF2B5EF4-FFF2-40B4-BE49-F238E27FC236}">
                <a16:creationId xmlns:a16="http://schemas.microsoft.com/office/drawing/2014/main" id="{72E012E5-4195-C84C-9AE6-4FE61D6F00E4}"/>
              </a:ext>
            </a:extLst>
          </p:cNvPr>
          <p:cNvPicPr>
            <a:picLocks noChangeAspect="1"/>
          </p:cNvPicPr>
          <p:nvPr/>
        </p:nvPicPr>
        <p:blipFill>
          <a:blip r:embed="rId3"/>
          <a:stretch>
            <a:fillRect/>
          </a:stretch>
        </p:blipFill>
        <p:spPr>
          <a:xfrm>
            <a:off x="2800927" y="1349086"/>
            <a:ext cx="5842000" cy="4381500"/>
          </a:xfrm>
          <a:prstGeom prst="rect">
            <a:avLst/>
          </a:prstGeom>
        </p:spPr>
      </p:pic>
    </p:spTree>
    <p:extLst>
      <p:ext uri="{BB962C8B-B14F-4D97-AF65-F5344CB8AC3E}">
        <p14:creationId xmlns:p14="http://schemas.microsoft.com/office/powerpoint/2010/main" val="434457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zh-CN" altLang="en-US" dirty="0"/>
              <a:t>第三部分 </a:t>
            </a:r>
            <a:r>
              <a:rPr kumimoji="1" lang="zh-CN" altLang="en-US" b="1" dirty="0"/>
              <a:t>仿真结果</a:t>
            </a:r>
          </a:p>
        </p:txBody>
      </p:sp>
      <p:pic>
        <p:nvPicPr>
          <p:cNvPr id="5" name="图片 4">
            <a:extLst>
              <a:ext uri="{FF2B5EF4-FFF2-40B4-BE49-F238E27FC236}">
                <a16:creationId xmlns:a16="http://schemas.microsoft.com/office/drawing/2014/main" id="{65B785FA-AE60-6B40-86FE-B4C0606991F4}"/>
              </a:ext>
            </a:extLst>
          </p:cNvPr>
          <p:cNvPicPr>
            <a:picLocks noChangeAspect="1"/>
          </p:cNvPicPr>
          <p:nvPr/>
        </p:nvPicPr>
        <p:blipFill>
          <a:blip r:embed="rId3"/>
          <a:stretch>
            <a:fillRect/>
          </a:stretch>
        </p:blipFill>
        <p:spPr>
          <a:xfrm>
            <a:off x="3175000" y="1238250"/>
            <a:ext cx="5842000" cy="4381500"/>
          </a:xfrm>
          <a:prstGeom prst="rect">
            <a:avLst/>
          </a:prstGeom>
        </p:spPr>
      </p:pic>
    </p:spTree>
    <p:extLst>
      <p:ext uri="{BB962C8B-B14F-4D97-AF65-F5344CB8AC3E}">
        <p14:creationId xmlns:p14="http://schemas.microsoft.com/office/powerpoint/2010/main" val="28896561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zh-CN" altLang="en-US" dirty="0"/>
              <a:t>第三部分 </a:t>
            </a:r>
            <a:r>
              <a:rPr kumimoji="1" lang="zh-CN" altLang="en-US" b="1" dirty="0"/>
              <a:t>仿真结果</a:t>
            </a:r>
          </a:p>
        </p:txBody>
      </p:sp>
      <p:pic>
        <p:nvPicPr>
          <p:cNvPr id="5" name="图片 4">
            <a:extLst>
              <a:ext uri="{FF2B5EF4-FFF2-40B4-BE49-F238E27FC236}">
                <a16:creationId xmlns:a16="http://schemas.microsoft.com/office/drawing/2014/main" id="{7EED2CD7-1976-6D45-AFD9-F3E01B69FD3C}"/>
              </a:ext>
            </a:extLst>
          </p:cNvPr>
          <p:cNvPicPr>
            <a:picLocks noChangeAspect="1"/>
          </p:cNvPicPr>
          <p:nvPr/>
        </p:nvPicPr>
        <p:blipFill>
          <a:blip r:embed="rId3"/>
          <a:stretch>
            <a:fillRect/>
          </a:stretch>
        </p:blipFill>
        <p:spPr>
          <a:xfrm>
            <a:off x="3175000" y="1238250"/>
            <a:ext cx="5842000" cy="4381500"/>
          </a:xfrm>
          <a:prstGeom prst="rect">
            <a:avLst/>
          </a:prstGeom>
        </p:spPr>
      </p:pic>
    </p:spTree>
    <p:extLst>
      <p:ext uri="{BB962C8B-B14F-4D97-AF65-F5344CB8AC3E}">
        <p14:creationId xmlns:p14="http://schemas.microsoft.com/office/powerpoint/2010/main" val="26781792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zh-CN" altLang="en-US" dirty="0"/>
              <a:t>第四部分</a:t>
            </a:r>
          </a:p>
        </p:txBody>
      </p:sp>
      <p:sp>
        <p:nvSpPr>
          <p:cNvPr id="3" name="文本占位符 2"/>
          <p:cNvSpPr>
            <a:spLocks noGrp="1"/>
          </p:cNvSpPr>
          <p:nvPr>
            <p:ph type="body" sz="quarter" idx="11"/>
          </p:nvPr>
        </p:nvSpPr>
        <p:spPr/>
        <p:txBody>
          <a:bodyPr/>
          <a:lstStyle/>
          <a:p>
            <a:r>
              <a:rPr kumimoji="1" lang="zh-CN" altLang="en-US" dirty="0"/>
              <a:t>存在问题</a:t>
            </a:r>
          </a:p>
        </p:txBody>
      </p:sp>
    </p:spTree>
    <p:extLst>
      <p:ext uri="{BB962C8B-B14F-4D97-AF65-F5344CB8AC3E}">
        <p14:creationId xmlns:p14="http://schemas.microsoft.com/office/powerpoint/2010/main" val="203236319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zh-CN" altLang="en-US" dirty="0"/>
              <a:t>第四部分 </a:t>
            </a:r>
            <a:r>
              <a:rPr kumimoji="1" lang="zh-CN" altLang="en-US" b="1" dirty="0"/>
              <a:t>存在问题</a:t>
            </a:r>
          </a:p>
        </p:txBody>
      </p:sp>
      <p:sp>
        <p:nvSpPr>
          <p:cNvPr id="16" name="矩形 15">
            <a:extLst>
              <a:ext uri="{FF2B5EF4-FFF2-40B4-BE49-F238E27FC236}">
                <a16:creationId xmlns:a16="http://schemas.microsoft.com/office/drawing/2014/main" id="{46FF13BB-8BE3-BB44-86C6-8A18A3B398DF}"/>
              </a:ext>
            </a:extLst>
          </p:cNvPr>
          <p:cNvSpPr/>
          <p:nvPr/>
        </p:nvSpPr>
        <p:spPr>
          <a:xfrm>
            <a:off x="1192801" y="1467359"/>
            <a:ext cx="557657" cy="515752"/>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a:extLst>
              <a:ext uri="{FF2B5EF4-FFF2-40B4-BE49-F238E27FC236}">
                <a16:creationId xmlns:a16="http://schemas.microsoft.com/office/drawing/2014/main" id="{961F9927-235A-D043-AC4A-73B78914B39D}"/>
              </a:ext>
            </a:extLst>
          </p:cNvPr>
          <p:cNvSpPr/>
          <p:nvPr/>
        </p:nvSpPr>
        <p:spPr>
          <a:xfrm>
            <a:off x="1471629" y="1725235"/>
            <a:ext cx="557657" cy="515752"/>
          </a:xfrm>
          <a:prstGeom prst="rect">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a:extLst>
              <a:ext uri="{FF2B5EF4-FFF2-40B4-BE49-F238E27FC236}">
                <a16:creationId xmlns:a16="http://schemas.microsoft.com/office/drawing/2014/main" id="{551E6FF1-39D8-B447-A318-AADC1760B39D}"/>
              </a:ext>
            </a:extLst>
          </p:cNvPr>
          <p:cNvSpPr/>
          <p:nvPr/>
        </p:nvSpPr>
        <p:spPr>
          <a:xfrm>
            <a:off x="2029286" y="1492536"/>
            <a:ext cx="9762380" cy="954107"/>
          </a:xfrm>
          <a:prstGeom prst="rect">
            <a:avLst/>
          </a:prstGeom>
        </p:spPr>
        <p:txBody>
          <a:bodyPr wrap="square">
            <a:spAutoFit/>
          </a:bodyPr>
          <a:lstStyle/>
          <a:p>
            <a:pPr defTabSz="609585"/>
            <a:r>
              <a:rPr lang="en-US" altLang="zh-CN" sz="2800" b="1" dirty="0">
                <a:solidFill>
                  <a:schemeClr val="accent1"/>
                </a:solidFill>
                <a:ea typeface="微软雅黑" charset="0"/>
              </a:rPr>
              <a:t>1.</a:t>
            </a:r>
            <a:r>
              <a:rPr lang="zh-CN" altLang="en-US" sz="2800" b="1" dirty="0">
                <a:solidFill>
                  <a:schemeClr val="accent1"/>
                </a:solidFill>
                <a:ea typeface="微软雅黑" charset="0"/>
              </a:rPr>
              <a:t>如果子问题划分太多，在计算</a:t>
            </a:r>
            <a:r>
              <a:rPr lang="en-US" altLang="zh-CN" sz="2800" b="1" dirty="0">
                <a:solidFill>
                  <a:schemeClr val="accent1"/>
                </a:solidFill>
                <a:ea typeface="微软雅黑" charset="0"/>
              </a:rPr>
              <a:t>B(</a:t>
            </a:r>
            <a:r>
              <a:rPr lang="en-US" altLang="zh-CN" sz="2800" b="1" dirty="0" err="1">
                <a:solidFill>
                  <a:schemeClr val="accent1"/>
                </a:solidFill>
                <a:ea typeface="微软雅黑" charset="0"/>
              </a:rPr>
              <a:t>i</a:t>
            </a:r>
            <a:r>
              <a:rPr lang="en-US" altLang="zh-CN" sz="2800" b="1" dirty="0">
                <a:solidFill>
                  <a:schemeClr val="accent1"/>
                </a:solidFill>
                <a:ea typeface="微软雅黑" charset="0"/>
              </a:rPr>
              <a:t>)</a:t>
            </a:r>
            <a:r>
              <a:rPr lang="zh-CN" altLang="en-US" sz="2800" b="1" dirty="0">
                <a:solidFill>
                  <a:schemeClr val="accent1"/>
                </a:solidFill>
                <a:ea typeface="微软雅黑" charset="0"/>
              </a:rPr>
              <a:t>时耗时很大，计算邻居子问题时间复杂度太高</a:t>
            </a:r>
          </a:p>
        </p:txBody>
      </p:sp>
      <p:sp>
        <p:nvSpPr>
          <p:cNvPr id="19" name="矩形 18">
            <a:extLst>
              <a:ext uri="{FF2B5EF4-FFF2-40B4-BE49-F238E27FC236}">
                <a16:creationId xmlns:a16="http://schemas.microsoft.com/office/drawing/2014/main" id="{7DC03194-D6CA-BB41-8C77-842DC1396A3D}"/>
              </a:ext>
            </a:extLst>
          </p:cNvPr>
          <p:cNvSpPr/>
          <p:nvPr/>
        </p:nvSpPr>
        <p:spPr>
          <a:xfrm>
            <a:off x="1192801" y="3022148"/>
            <a:ext cx="557657" cy="515752"/>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a:extLst>
              <a:ext uri="{FF2B5EF4-FFF2-40B4-BE49-F238E27FC236}">
                <a16:creationId xmlns:a16="http://schemas.microsoft.com/office/drawing/2014/main" id="{5AC7AE7B-4EB6-1C48-8F1E-5DE432486E70}"/>
              </a:ext>
            </a:extLst>
          </p:cNvPr>
          <p:cNvSpPr/>
          <p:nvPr/>
        </p:nvSpPr>
        <p:spPr>
          <a:xfrm>
            <a:off x="1471629" y="3280024"/>
            <a:ext cx="557657" cy="515752"/>
          </a:xfrm>
          <a:prstGeom prst="rect">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a:extLst>
              <a:ext uri="{FF2B5EF4-FFF2-40B4-BE49-F238E27FC236}">
                <a16:creationId xmlns:a16="http://schemas.microsoft.com/office/drawing/2014/main" id="{3654AF8B-68CD-944C-BB43-7A4E75663E34}"/>
              </a:ext>
            </a:extLst>
          </p:cNvPr>
          <p:cNvSpPr/>
          <p:nvPr/>
        </p:nvSpPr>
        <p:spPr>
          <a:xfrm>
            <a:off x="2029286" y="3047325"/>
            <a:ext cx="9762380" cy="523220"/>
          </a:xfrm>
          <a:prstGeom prst="rect">
            <a:avLst/>
          </a:prstGeom>
        </p:spPr>
        <p:txBody>
          <a:bodyPr wrap="square">
            <a:spAutoFit/>
          </a:bodyPr>
          <a:lstStyle/>
          <a:p>
            <a:pPr defTabSz="609585"/>
            <a:r>
              <a:rPr lang="en-US" altLang="zh-CN" sz="2800" b="1" dirty="0">
                <a:solidFill>
                  <a:schemeClr val="accent1"/>
                </a:solidFill>
                <a:ea typeface="微软雅黑" charset="0"/>
              </a:rPr>
              <a:t>2.</a:t>
            </a:r>
            <a:r>
              <a:rPr lang="zh-CN" altLang="en-US" sz="2800" b="1" dirty="0">
                <a:solidFill>
                  <a:schemeClr val="accent1"/>
                </a:solidFill>
                <a:ea typeface="微软雅黑" charset="0"/>
              </a:rPr>
              <a:t>外部种群</a:t>
            </a:r>
            <a:r>
              <a:rPr lang="en-US" altLang="zh-CN" sz="2800" b="1">
                <a:solidFill>
                  <a:schemeClr val="accent1"/>
                </a:solidFill>
                <a:ea typeface="微软雅黑" charset="0"/>
              </a:rPr>
              <a:t>EP</a:t>
            </a:r>
            <a:r>
              <a:rPr lang="zh-CN" altLang="en-US" sz="2800" b="1">
                <a:solidFill>
                  <a:schemeClr val="accent1"/>
                </a:solidFill>
                <a:ea typeface="微软雅黑" charset="0"/>
              </a:rPr>
              <a:t>越来越</a:t>
            </a:r>
            <a:r>
              <a:rPr lang="zh-CN" altLang="en-US" sz="2800" b="1" dirty="0">
                <a:solidFill>
                  <a:schemeClr val="accent1"/>
                </a:solidFill>
                <a:ea typeface="微软雅黑" charset="0"/>
              </a:rPr>
              <a:t>大时，计算速度明显下降</a:t>
            </a:r>
          </a:p>
        </p:txBody>
      </p:sp>
      <p:sp>
        <p:nvSpPr>
          <p:cNvPr id="22" name="矩形 21">
            <a:extLst>
              <a:ext uri="{FF2B5EF4-FFF2-40B4-BE49-F238E27FC236}">
                <a16:creationId xmlns:a16="http://schemas.microsoft.com/office/drawing/2014/main" id="{A79E4289-B583-444A-B18B-966B4D222404}"/>
              </a:ext>
            </a:extLst>
          </p:cNvPr>
          <p:cNvSpPr/>
          <p:nvPr/>
        </p:nvSpPr>
        <p:spPr>
          <a:xfrm>
            <a:off x="1192801" y="4619808"/>
            <a:ext cx="557657" cy="515752"/>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a:extLst>
              <a:ext uri="{FF2B5EF4-FFF2-40B4-BE49-F238E27FC236}">
                <a16:creationId xmlns:a16="http://schemas.microsoft.com/office/drawing/2014/main" id="{B025D453-14E2-4143-8553-AA02B5C1A741}"/>
              </a:ext>
            </a:extLst>
          </p:cNvPr>
          <p:cNvSpPr/>
          <p:nvPr/>
        </p:nvSpPr>
        <p:spPr>
          <a:xfrm>
            <a:off x="1471629" y="4877684"/>
            <a:ext cx="557657" cy="515752"/>
          </a:xfrm>
          <a:prstGeom prst="rect">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a:extLst>
              <a:ext uri="{FF2B5EF4-FFF2-40B4-BE49-F238E27FC236}">
                <a16:creationId xmlns:a16="http://schemas.microsoft.com/office/drawing/2014/main" id="{E6A864D4-6E6E-B947-B778-2F5B42E3C385}"/>
              </a:ext>
            </a:extLst>
          </p:cNvPr>
          <p:cNvSpPr/>
          <p:nvPr/>
        </p:nvSpPr>
        <p:spPr>
          <a:xfrm>
            <a:off x="2029286" y="4644985"/>
            <a:ext cx="9762380" cy="523220"/>
          </a:xfrm>
          <a:prstGeom prst="rect">
            <a:avLst/>
          </a:prstGeom>
        </p:spPr>
        <p:txBody>
          <a:bodyPr wrap="square">
            <a:spAutoFit/>
          </a:bodyPr>
          <a:lstStyle/>
          <a:p>
            <a:pPr defTabSz="609585"/>
            <a:r>
              <a:rPr lang="en-US" altLang="zh-CN" sz="2800" b="1" dirty="0">
                <a:solidFill>
                  <a:schemeClr val="accent1"/>
                </a:solidFill>
                <a:ea typeface="微软雅黑" charset="0"/>
              </a:rPr>
              <a:t>3.</a:t>
            </a:r>
            <a:r>
              <a:rPr lang="zh-CN" altLang="en-US" sz="2800" b="1" dirty="0">
                <a:solidFill>
                  <a:schemeClr val="accent1"/>
                </a:solidFill>
                <a:ea typeface="微软雅黑" charset="0"/>
              </a:rPr>
              <a:t>在测试函数</a:t>
            </a:r>
            <a:r>
              <a:rPr lang="en-US" altLang="zh-CN" sz="2800" b="1" dirty="0">
                <a:solidFill>
                  <a:schemeClr val="accent1"/>
                </a:solidFill>
                <a:ea typeface="微软雅黑" charset="0"/>
              </a:rPr>
              <a:t>ZDT3</a:t>
            </a:r>
            <a:r>
              <a:rPr lang="zh-CN" altLang="en-US" sz="2800" b="1" dirty="0">
                <a:solidFill>
                  <a:schemeClr val="accent1"/>
                </a:solidFill>
                <a:ea typeface="微软雅黑" charset="0"/>
              </a:rPr>
              <a:t>上，分布不够均匀，不知道错误原因在哪</a:t>
            </a:r>
          </a:p>
        </p:txBody>
      </p:sp>
    </p:spTree>
    <p:extLst>
      <p:ext uri="{BB962C8B-B14F-4D97-AF65-F5344CB8AC3E}">
        <p14:creationId xmlns:p14="http://schemas.microsoft.com/office/powerpoint/2010/main" val="865144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pPr lvl="0"/>
            <a:r>
              <a:rPr lang="zh-CN" altLang="en-US" kern="0" dirty="0">
                <a:latin typeface="微软雅黑" panose="020B0503020204020204" pitchFamily="34" charset="-122"/>
                <a:ea typeface="微软雅黑" panose="020B0503020204020204" pitchFamily="34" charset="-122"/>
              </a:rPr>
              <a:t>谢谢观看</a:t>
            </a:r>
            <a:endParaRPr lang="en-US" altLang="zh-CN" kern="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6649350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zh-CN" altLang="en-US" dirty="0"/>
              <a:t>目录 </a:t>
            </a:r>
            <a:r>
              <a:rPr kumimoji="1" lang="en-US" altLang="zh-CN" dirty="0"/>
              <a:t>CONTENTS</a:t>
            </a:r>
            <a:endParaRPr kumimoji="1" lang="zh-CN" altLang="en-US" dirty="0"/>
          </a:p>
        </p:txBody>
      </p:sp>
      <p:sp>
        <p:nvSpPr>
          <p:cNvPr id="3" name="文本占位符 2"/>
          <p:cNvSpPr>
            <a:spLocks noGrp="1"/>
          </p:cNvSpPr>
          <p:nvPr>
            <p:ph type="body" sz="quarter" idx="11"/>
          </p:nvPr>
        </p:nvSpPr>
        <p:spPr/>
        <p:txBody>
          <a:bodyPr/>
          <a:lstStyle/>
          <a:p>
            <a:r>
              <a:rPr kumimoji="1" lang="zh-CN" altLang="en-US" dirty="0"/>
              <a:t>第一部分</a:t>
            </a:r>
          </a:p>
          <a:p>
            <a:r>
              <a:rPr kumimoji="1" lang="zh-CN" altLang="en-US" b="1" dirty="0"/>
              <a:t>文献综述</a:t>
            </a:r>
          </a:p>
        </p:txBody>
      </p:sp>
      <p:sp>
        <p:nvSpPr>
          <p:cNvPr id="4" name="文本占位符 3"/>
          <p:cNvSpPr>
            <a:spLocks noGrp="1"/>
          </p:cNvSpPr>
          <p:nvPr>
            <p:ph type="body" sz="quarter" idx="12"/>
          </p:nvPr>
        </p:nvSpPr>
        <p:spPr/>
        <p:txBody>
          <a:bodyPr/>
          <a:lstStyle/>
          <a:p>
            <a:r>
              <a:rPr kumimoji="1" lang="zh-CN" altLang="en-US" dirty="0"/>
              <a:t>第二部分</a:t>
            </a:r>
          </a:p>
          <a:p>
            <a:r>
              <a:rPr kumimoji="1" lang="zh-CN" altLang="en-US" b="1" dirty="0"/>
              <a:t>算法框架</a:t>
            </a:r>
          </a:p>
        </p:txBody>
      </p:sp>
      <p:sp>
        <p:nvSpPr>
          <p:cNvPr id="5" name="文本占位符 4"/>
          <p:cNvSpPr>
            <a:spLocks noGrp="1"/>
          </p:cNvSpPr>
          <p:nvPr>
            <p:ph type="body" sz="quarter" idx="13"/>
          </p:nvPr>
        </p:nvSpPr>
        <p:spPr/>
        <p:txBody>
          <a:bodyPr/>
          <a:lstStyle/>
          <a:p>
            <a:r>
              <a:rPr kumimoji="1" lang="zh-CN" altLang="en-US" dirty="0"/>
              <a:t>第三部分</a:t>
            </a:r>
          </a:p>
          <a:p>
            <a:r>
              <a:rPr kumimoji="1" lang="zh-CN" altLang="en-US" b="1" dirty="0"/>
              <a:t>仿真结果</a:t>
            </a:r>
          </a:p>
        </p:txBody>
      </p:sp>
      <p:sp>
        <p:nvSpPr>
          <p:cNvPr id="6" name="文本占位符 5"/>
          <p:cNvSpPr>
            <a:spLocks noGrp="1"/>
          </p:cNvSpPr>
          <p:nvPr>
            <p:ph type="body" sz="quarter" idx="14"/>
          </p:nvPr>
        </p:nvSpPr>
        <p:spPr/>
        <p:txBody>
          <a:bodyPr/>
          <a:lstStyle/>
          <a:p>
            <a:r>
              <a:rPr kumimoji="1" lang="zh-CN" altLang="en-US" dirty="0"/>
              <a:t>第四部分</a:t>
            </a:r>
          </a:p>
          <a:p>
            <a:r>
              <a:rPr kumimoji="1" lang="zh-CN" altLang="en-US" b="1" dirty="0"/>
              <a:t>存在问题</a:t>
            </a:r>
          </a:p>
        </p:txBody>
      </p:sp>
      <p:cxnSp>
        <p:nvCxnSpPr>
          <p:cNvPr id="10" name="直接连接符 6"/>
          <p:cNvCxnSpPr/>
          <p:nvPr/>
        </p:nvCxnSpPr>
        <p:spPr>
          <a:xfrm>
            <a:off x="810111" y="3920233"/>
            <a:ext cx="191093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直接连接符 6"/>
          <p:cNvCxnSpPr/>
          <p:nvPr/>
        </p:nvCxnSpPr>
        <p:spPr>
          <a:xfrm>
            <a:off x="9592592" y="3919630"/>
            <a:ext cx="191093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直接连接符 6">
            <a:extLst>
              <a:ext uri="{FF2B5EF4-FFF2-40B4-BE49-F238E27FC236}">
                <a16:creationId xmlns:a16="http://schemas.microsoft.com/office/drawing/2014/main" id="{03F37192-CDE5-A849-81B4-C78B0EFD43DD}"/>
              </a:ext>
            </a:extLst>
          </p:cNvPr>
          <p:cNvCxnSpPr/>
          <p:nvPr/>
        </p:nvCxnSpPr>
        <p:spPr>
          <a:xfrm>
            <a:off x="3705711" y="3920233"/>
            <a:ext cx="191093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6">
            <a:extLst>
              <a:ext uri="{FF2B5EF4-FFF2-40B4-BE49-F238E27FC236}">
                <a16:creationId xmlns:a16="http://schemas.microsoft.com/office/drawing/2014/main" id="{1E2CB4E3-30DA-6040-B676-BBED2455BD18}"/>
              </a:ext>
            </a:extLst>
          </p:cNvPr>
          <p:cNvCxnSpPr/>
          <p:nvPr/>
        </p:nvCxnSpPr>
        <p:spPr>
          <a:xfrm>
            <a:off x="6670584" y="3919630"/>
            <a:ext cx="191093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9112711"/>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zh-CN" altLang="en-US" dirty="0"/>
              <a:t>第一部分</a:t>
            </a:r>
          </a:p>
        </p:txBody>
      </p:sp>
      <p:sp>
        <p:nvSpPr>
          <p:cNvPr id="3" name="文本占位符 2"/>
          <p:cNvSpPr>
            <a:spLocks noGrp="1"/>
          </p:cNvSpPr>
          <p:nvPr>
            <p:ph type="body" sz="quarter" idx="11"/>
          </p:nvPr>
        </p:nvSpPr>
        <p:spPr/>
        <p:txBody>
          <a:bodyPr/>
          <a:lstStyle/>
          <a:p>
            <a:r>
              <a:rPr kumimoji="1" lang="zh-CN" altLang="en-US" dirty="0"/>
              <a:t>文献综述</a:t>
            </a:r>
          </a:p>
        </p:txBody>
      </p:sp>
    </p:spTree>
    <p:extLst>
      <p:ext uri="{BB962C8B-B14F-4D97-AF65-F5344CB8AC3E}">
        <p14:creationId xmlns:p14="http://schemas.microsoft.com/office/powerpoint/2010/main" val="85415559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zh-CN" altLang="en-US" dirty="0"/>
              <a:t>第一部分 </a:t>
            </a:r>
            <a:r>
              <a:rPr kumimoji="1" lang="zh-CN" altLang="en-US" b="1" dirty="0"/>
              <a:t>文献综述</a:t>
            </a:r>
          </a:p>
        </p:txBody>
      </p:sp>
      <p:sp>
        <p:nvSpPr>
          <p:cNvPr id="12" name="文本框 11">
            <a:extLst>
              <a:ext uri="{FF2B5EF4-FFF2-40B4-BE49-F238E27FC236}">
                <a16:creationId xmlns:a16="http://schemas.microsoft.com/office/drawing/2014/main" id="{3B43EA67-5046-ED48-AE82-CE4B9AC0B456}"/>
              </a:ext>
            </a:extLst>
          </p:cNvPr>
          <p:cNvSpPr txBox="1"/>
          <p:nvPr/>
        </p:nvSpPr>
        <p:spPr>
          <a:xfrm>
            <a:off x="833972" y="858983"/>
            <a:ext cx="4185761" cy="525657"/>
          </a:xfrm>
          <a:prstGeom prst="rect">
            <a:avLst/>
          </a:prstGeom>
          <a:noFill/>
        </p:spPr>
        <p:txBody>
          <a:bodyPr wrap="none" rtlCol="0">
            <a:spAutoFit/>
          </a:bodyPr>
          <a:lstStyle/>
          <a:p>
            <a:pPr>
              <a:lnSpc>
                <a:spcPct val="130000"/>
              </a:lnSpc>
              <a:spcBef>
                <a:spcPts val="600"/>
              </a:spcBef>
            </a:pPr>
            <a:r>
              <a:rPr lang="zh-CN" altLang="zh-CN" sz="2400" b="1" dirty="0"/>
              <a:t>进化多目标优化的主要算法：</a:t>
            </a:r>
          </a:p>
        </p:txBody>
      </p:sp>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CDC0F86B-7467-E24C-8E83-1D006708FFC0}"/>
                  </a:ext>
                </a:extLst>
              </p:cNvPr>
              <p:cNvSpPr txBox="1"/>
              <p:nvPr/>
            </p:nvSpPr>
            <p:spPr>
              <a:xfrm>
                <a:off x="833973" y="1569854"/>
                <a:ext cx="10235809" cy="5300746"/>
              </a:xfrm>
              <a:prstGeom prst="rect">
                <a:avLst/>
              </a:prstGeom>
              <a:noFill/>
            </p:spPr>
            <p:txBody>
              <a:bodyPr wrap="square" rtlCol="0">
                <a:spAutoFit/>
              </a:bodyPr>
              <a:lstStyle/>
              <a:p>
                <a:r>
                  <a:rPr lang="en-US" altLang="zh-CN" sz="2000" dirty="0"/>
                  <a:t>1.MOGA</a:t>
                </a:r>
                <a:r>
                  <a:rPr lang="zh-CN" altLang="en-US" sz="2000" dirty="0"/>
                  <a:t>：</a:t>
                </a:r>
                <a:endParaRPr lang="en-US" altLang="zh-CN" sz="2000" dirty="0"/>
              </a:p>
              <a:p>
                <a:r>
                  <a:rPr lang="en-US" altLang="zh-CN" sz="2000" dirty="0"/>
                  <a:t>Fonseca </a:t>
                </a:r>
                <a:r>
                  <a:rPr lang="zh-CN" altLang="zh-CN" sz="2000" dirty="0"/>
                  <a:t>和</a:t>
                </a:r>
                <a:r>
                  <a:rPr lang="en-US" altLang="zh-CN" sz="2000" dirty="0"/>
                  <a:t>Fleming </a:t>
                </a:r>
                <a:r>
                  <a:rPr lang="zh-CN" altLang="zh-CN" sz="2000" dirty="0"/>
                  <a:t>在</a:t>
                </a:r>
                <a:r>
                  <a:rPr lang="en-US" altLang="zh-CN" sz="2000" dirty="0"/>
                  <a:t>1993 </a:t>
                </a:r>
                <a:r>
                  <a:rPr lang="zh-CN" altLang="zh-CN" sz="2000" dirty="0"/>
                  <a:t>年提出了</a:t>
                </a:r>
                <a:r>
                  <a:rPr lang="en-US" altLang="zh-CN" sz="2000" dirty="0"/>
                  <a:t>MOGA</a:t>
                </a:r>
                <a:r>
                  <a:rPr lang="zh-CN" altLang="zh-CN" sz="2000" dirty="0"/>
                  <a:t>。该方法对每个个体划分等级，所有非支配个体的等级定义为</a:t>
                </a:r>
                <a:r>
                  <a:rPr lang="en-US" altLang="zh-CN" sz="2000" dirty="0"/>
                  <a:t>1</a:t>
                </a:r>
                <a:r>
                  <a:rPr lang="zh-CN" altLang="zh-CN" sz="2000" dirty="0"/>
                  <a:t>，其他个体的等级为支配它的个体数目加</a:t>
                </a:r>
                <a:r>
                  <a:rPr lang="en-US" altLang="zh-CN" sz="2000" dirty="0"/>
                  <a:t>1</a:t>
                </a:r>
                <a:r>
                  <a:rPr lang="zh-CN" altLang="zh-CN" sz="2000" dirty="0"/>
                  <a:t>。具有相同等级的个体用适应度共享机制进行选择。其适应度分配方式按如下方式执行：首先，种群按照等级排序，然后，对所有个体分配适应度，方法是用</a:t>
                </a:r>
                <a:r>
                  <a:rPr lang="en-US" altLang="zh-CN" sz="2000" dirty="0"/>
                  <a:t>Goldberg </a:t>
                </a:r>
                <a:r>
                  <a:rPr lang="zh-CN" altLang="zh-CN" sz="2000" dirty="0"/>
                  <a:t>提出的线性或非线性插值的方法来分配，具有相同等级个体的适应度值是一样的。通过适应度共享机制采用随机采样进行选择。</a:t>
                </a:r>
                <a:r>
                  <a:rPr lang="en-US" altLang="zh-CN" sz="2000" dirty="0"/>
                  <a:t>MOGA </a:t>
                </a:r>
                <a:r>
                  <a:rPr lang="zh-CN" altLang="zh-CN" sz="2000" dirty="0"/>
                  <a:t>过于依赖共享函数的选择，而且可能产生较大的选择压力，从而导致未成熟收敛。</a:t>
                </a:r>
                <a:endParaRPr lang="en-US" altLang="zh-CN" sz="2000" dirty="0"/>
              </a:p>
              <a:p>
                <a:r>
                  <a:rPr lang="en-US" altLang="zh-CN" sz="2000" dirty="0"/>
                  <a:t>2. NSGA</a:t>
                </a:r>
                <a:r>
                  <a:rPr lang="zh-CN" altLang="zh-CN" sz="2000" dirty="0"/>
                  <a:t> </a:t>
                </a:r>
              </a:p>
              <a:p>
                <a:r>
                  <a:rPr lang="en-US" altLang="zh-CN" sz="2000" dirty="0"/>
                  <a:t>NSGA </a:t>
                </a:r>
                <a:r>
                  <a:rPr lang="zh-CN" altLang="zh-CN" sz="2000" dirty="0"/>
                  <a:t>也是基于</a:t>
                </a:r>
                <a:r>
                  <a:rPr lang="en-US" altLang="zh-CN" sz="2000" dirty="0"/>
                  <a:t>Goldberg </a:t>
                </a:r>
                <a:r>
                  <a:rPr lang="zh-CN" altLang="zh-CN" sz="2000" dirty="0"/>
                  <a:t>的非支配排序的思想设计的。非支配解首先被确定，然后被分配一个很大的虚拟适应度值。为了保持种群的多样性，这些非支配解用它们的虚拟适应度值进行共享。这些非支配个体暂时不予考虑。从余下的种群中确定第二批非支配个体，然后它们被分配一个比先前非支配个体共享后最小适应度值还要小的虚拟适应度值。这些非支配个体也暂时不予考虑，从余下的种群中确定第三批非支配个体。该过程一直持续到整个种群都被划分为若干等级为止。</a:t>
                </a:r>
                <a:r>
                  <a:rPr lang="en-US" altLang="zh-CN" sz="2000" dirty="0"/>
                  <a:t>NSGA </a:t>
                </a:r>
                <a:r>
                  <a:rPr lang="zh-CN" altLang="zh-CN" sz="2000" dirty="0"/>
                  <a:t>采用比例选择来复制出新一代。</a:t>
                </a:r>
                <a:r>
                  <a:rPr lang="en-US" altLang="zh-CN" sz="2000" dirty="0"/>
                  <a:t>NSGA </a:t>
                </a:r>
                <a:r>
                  <a:rPr lang="zh-CN" altLang="zh-CN" sz="2000" dirty="0"/>
                  <a:t>的计算复杂度为</a:t>
                </a:r>
                <a:r>
                  <a:rPr lang="en-US" altLang="zh-CN" sz="2000" dirty="0"/>
                  <a:t>O(</a:t>
                </a:r>
                <a14:m>
                  <m:oMath xmlns:m="http://schemas.openxmlformats.org/officeDocument/2006/math">
                    <m:r>
                      <m:rPr>
                        <m:sty m:val="p"/>
                      </m:rPr>
                      <a:rPr lang="en-US" altLang="zh-CN" sz="2000">
                        <a:latin typeface="Cambria Math" panose="02040503050406030204" pitchFamily="18" charset="0"/>
                      </a:rPr>
                      <m:t>m</m:t>
                    </m:r>
                    <m:sSup>
                      <m:sSupPr>
                        <m:ctrlPr>
                          <a:rPr lang="zh-CN" altLang="zh-CN" sz="2000" i="1">
                            <a:latin typeface="Cambria Math" panose="02040503050406030204" pitchFamily="18" charset="0"/>
                          </a:rPr>
                        </m:ctrlPr>
                      </m:sSupPr>
                      <m:e>
                        <m:r>
                          <m:rPr>
                            <m:sty m:val="p"/>
                          </m:rPr>
                          <a:rPr lang="en-US" altLang="zh-CN" sz="2000">
                            <a:latin typeface="Cambria Math" panose="02040503050406030204" pitchFamily="18" charset="0"/>
                          </a:rPr>
                          <m:t>N</m:t>
                        </m:r>
                      </m:e>
                      <m:sup>
                        <m:r>
                          <a:rPr lang="en-US" altLang="zh-CN" sz="2000" i="1">
                            <a:latin typeface="Cambria Math" panose="02040503050406030204" pitchFamily="18" charset="0"/>
                          </a:rPr>
                          <m:t>3</m:t>
                        </m:r>
                      </m:sup>
                    </m:sSup>
                  </m:oMath>
                </a14:m>
                <a:r>
                  <a:rPr lang="en-US" altLang="zh-CN" sz="2000" dirty="0"/>
                  <a:t>)</a:t>
                </a:r>
                <a:r>
                  <a:rPr lang="zh-CN" altLang="zh-CN" sz="2000" dirty="0"/>
                  <a:t>，其中，</a:t>
                </a:r>
                <a:r>
                  <a:rPr lang="en-US" altLang="zh-CN" sz="2000" dirty="0"/>
                  <a:t>m </a:t>
                </a:r>
                <a:r>
                  <a:rPr lang="zh-CN" altLang="zh-CN" sz="2000" dirty="0"/>
                  <a:t>是目标个数，</a:t>
                </a:r>
                <a:r>
                  <a:rPr lang="en-US" altLang="zh-CN" sz="2000" dirty="0"/>
                  <a:t>N</a:t>
                </a:r>
                <a:r>
                  <a:rPr lang="zh-CN" altLang="zh-CN" sz="2000" dirty="0"/>
                  <a:t>是种群大小。其计算复杂度较高，而且需要预先确定共享参数。</a:t>
                </a:r>
              </a:p>
              <a:p>
                <a:pPr lvl="0"/>
                <a:endParaRPr lang="zh-CN" altLang="zh-CN" dirty="0"/>
              </a:p>
            </p:txBody>
          </p:sp>
        </mc:Choice>
        <mc:Fallback xmlns="">
          <p:sp>
            <p:nvSpPr>
              <p:cNvPr id="13" name="文本框 12">
                <a:extLst>
                  <a:ext uri="{FF2B5EF4-FFF2-40B4-BE49-F238E27FC236}">
                    <a16:creationId xmlns:a16="http://schemas.microsoft.com/office/drawing/2014/main" id="{CDC0F86B-7467-E24C-8E83-1D006708FFC0}"/>
                  </a:ext>
                </a:extLst>
              </p:cNvPr>
              <p:cNvSpPr txBox="1">
                <a:spLocks noRot="1" noChangeAspect="1" noMove="1" noResize="1" noEditPoints="1" noAdjustHandles="1" noChangeArrowheads="1" noChangeShapeType="1" noTextEdit="1"/>
              </p:cNvSpPr>
              <p:nvPr/>
            </p:nvSpPr>
            <p:spPr>
              <a:xfrm>
                <a:off x="833973" y="1569854"/>
                <a:ext cx="10235809" cy="5300746"/>
              </a:xfrm>
              <a:prstGeom prst="rect">
                <a:avLst/>
              </a:prstGeom>
              <a:blipFill>
                <a:blip r:embed="rId3"/>
                <a:stretch>
                  <a:fillRect l="-620" t="-718" r="-161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467704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zh-CN" altLang="en-US" dirty="0"/>
              <a:t>第一部分 </a:t>
            </a:r>
            <a:r>
              <a:rPr kumimoji="1" lang="zh-CN" altLang="en-US" b="1" dirty="0"/>
              <a:t>文献综述</a:t>
            </a:r>
          </a:p>
        </p:txBody>
      </p:sp>
      <p:sp>
        <p:nvSpPr>
          <p:cNvPr id="12" name="文本框 11">
            <a:extLst>
              <a:ext uri="{FF2B5EF4-FFF2-40B4-BE49-F238E27FC236}">
                <a16:creationId xmlns:a16="http://schemas.microsoft.com/office/drawing/2014/main" id="{3B43EA67-5046-ED48-AE82-CE4B9AC0B456}"/>
              </a:ext>
            </a:extLst>
          </p:cNvPr>
          <p:cNvSpPr txBox="1"/>
          <p:nvPr/>
        </p:nvSpPr>
        <p:spPr>
          <a:xfrm>
            <a:off x="833972" y="858983"/>
            <a:ext cx="4185761" cy="525657"/>
          </a:xfrm>
          <a:prstGeom prst="rect">
            <a:avLst/>
          </a:prstGeom>
          <a:noFill/>
        </p:spPr>
        <p:txBody>
          <a:bodyPr wrap="none" rtlCol="0">
            <a:spAutoFit/>
          </a:bodyPr>
          <a:lstStyle/>
          <a:p>
            <a:pPr>
              <a:lnSpc>
                <a:spcPct val="130000"/>
              </a:lnSpc>
              <a:spcBef>
                <a:spcPts val="600"/>
              </a:spcBef>
            </a:pPr>
            <a:r>
              <a:rPr lang="zh-CN" altLang="zh-CN" sz="2400" b="1" dirty="0"/>
              <a:t>进化多目标优化的主要算法：</a:t>
            </a:r>
          </a:p>
        </p:txBody>
      </p:sp>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CDC0F86B-7467-E24C-8E83-1D006708FFC0}"/>
                  </a:ext>
                </a:extLst>
              </p:cNvPr>
              <p:cNvSpPr txBox="1"/>
              <p:nvPr/>
            </p:nvSpPr>
            <p:spPr>
              <a:xfrm>
                <a:off x="944810" y="1569854"/>
                <a:ext cx="10471335" cy="4598310"/>
              </a:xfrm>
              <a:prstGeom prst="rect">
                <a:avLst/>
              </a:prstGeom>
              <a:noFill/>
            </p:spPr>
            <p:txBody>
              <a:bodyPr wrap="square" rtlCol="0">
                <a:spAutoFit/>
              </a:bodyPr>
              <a:lstStyle/>
              <a:p>
                <a:r>
                  <a:rPr lang="en-US" altLang="zh-CN" sz="2000" dirty="0"/>
                  <a:t>3.</a:t>
                </a:r>
                <a:r>
                  <a:rPr lang="en-US" altLang="zh-CN" dirty="0"/>
                  <a:t> NSGA-II</a:t>
                </a:r>
                <a:r>
                  <a:rPr lang="zh-CN" altLang="zh-CN" sz="2000" dirty="0"/>
                  <a:t> </a:t>
                </a:r>
                <a:r>
                  <a:rPr lang="zh-CN" altLang="en-US" sz="2000" dirty="0"/>
                  <a:t>：</a:t>
                </a:r>
                <a:endParaRPr lang="en-US" altLang="zh-CN" sz="2000" dirty="0"/>
              </a:p>
              <a:p>
                <a:r>
                  <a:rPr lang="en-US" altLang="zh-CN" dirty="0"/>
                  <a:t>NSGA-II</a:t>
                </a:r>
                <a:r>
                  <a:rPr lang="zh-CN" altLang="zh-CN" dirty="0"/>
                  <a:t>是</a:t>
                </a:r>
                <a:r>
                  <a:rPr lang="en-US" altLang="zh-CN" dirty="0"/>
                  <a:t>2002 </a:t>
                </a:r>
                <a:r>
                  <a:rPr lang="zh-CN" altLang="zh-CN" dirty="0"/>
                  <a:t>年</a:t>
                </a:r>
                <a:r>
                  <a:rPr lang="en-US" altLang="zh-CN" dirty="0"/>
                  <a:t>Deb </a:t>
                </a:r>
                <a:r>
                  <a:rPr lang="zh-CN" altLang="zh-CN" dirty="0"/>
                  <a:t>等人对其算法</a:t>
                </a:r>
                <a:r>
                  <a:rPr lang="en-US" altLang="zh-CN" dirty="0"/>
                  <a:t>NSGA </a:t>
                </a:r>
                <a:r>
                  <a:rPr lang="zh-CN" altLang="zh-CN" dirty="0"/>
                  <a:t>的改进，它是迄今为止最优秀的进化多目标优化算法之一，</a:t>
                </a:r>
                <a:r>
                  <a:rPr lang="en-US" altLang="zh-CN" dirty="0"/>
                  <a:t>NSGA-II </a:t>
                </a:r>
                <a:r>
                  <a:rPr lang="zh-CN" altLang="zh-CN" dirty="0"/>
                  <a:t>具有以下优点：</a:t>
                </a:r>
                <a:r>
                  <a:rPr lang="en-US" altLang="zh-CN" dirty="0"/>
                  <a:t>1)</a:t>
                </a:r>
                <a:r>
                  <a:rPr lang="zh-CN" altLang="zh-CN" dirty="0"/>
                  <a:t>新的基于分级的快速非支配解排序方法将计算复杂度由</a:t>
                </a:r>
                <a:r>
                  <a:rPr lang="en-US" altLang="zh-CN" dirty="0"/>
                  <a:t>O(</a:t>
                </a:r>
                <a14:m>
                  <m:oMath xmlns:m="http://schemas.openxmlformats.org/officeDocument/2006/math">
                    <m:r>
                      <m:rPr>
                        <m:sty m:val="p"/>
                      </m:rPr>
                      <a:rPr lang="en-US" altLang="zh-CN">
                        <a:latin typeface="Cambria Math" panose="02040503050406030204" pitchFamily="18" charset="0"/>
                      </a:rPr>
                      <m:t>m</m:t>
                    </m:r>
                    <m:sSup>
                      <m:sSupPr>
                        <m:ctrlPr>
                          <a:rPr lang="zh-CN" altLang="zh-CN" i="1">
                            <a:latin typeface="Cambria Math" panose="02040503050406030204" pitchFamily="18" charset="0"/>
                          </a:rPr>
                        </m:ctrlPr>
                      </m:sSupPr>
                      <m:e>
                        <m:r>
                          <m:rPr>
                            <m:sty m:val="p"/>
                          </m:rPr>
                          <a:rPr lang="en-US" altLang="zh-CN">
                            <a:latin typeface="Cambria Math" panose="02040503050406030204" pitchFamily="18" charset="0"/>
                          </a:rPr>
                          <m:t>N</m:t>
                        </m:r>
                      </m:e>
                      <m:sup>
                        <m:r>
                          <a:rPr lang="en-US" altLang="zh-CN" i="1">
                            <a:latin typeface="Cambria Math" panose="02040503050406030204" pitchFamily="18" charset="0"/>
                          </a:rPr>
                          <m:t>3</m:t>
                        </m:r>
                      </m:sup>
                    </m:sSup>
                  </m:oMath>
                </a14:m>
                <a:r>
                  <a:rPr lang="en-US" altLang="zh-CN" dirty="0"/>
                  <a:t>)</a:t>
                </a:r>
                <a:r>
                  <a:rPr lang="zh-CN" altLang="zh-CN" dirty="0"/>
                  <a:t>降到</a:t>
                </a:r>
                <a:r>
                  <a:rPr lang="en-US" altLang="zh-CN" dirty="0"/>
                  <a:t>O(</a:t>
                </a:r>
                <a14:m>
                  <m:oMath xmlns:m="http://schemas.openxmlformats.org/officeDocument/2006/math">
                    <m:r>
                      <m:rPr>
                        <m:sty m:val="p"/>
                      </m:rPr>
                      <a:rPr lang="en-US" altLang="zh-CN">
                        <a:latin typeface="Cambria Math" panose="02040503050406030204" pitchFamily="18" charset="0"/>
                      </a:rPr>
                      <m:t>m</m:t>
                    </m:r>
                    <m:sSup>
                      <m:sSupPr>
                        <m:ctrlPr>
                          <a:rPr lang="zh-CN" altLang="zh-CN" i="1">
                            <a:latin typeface="Cambria Math" panose="02040503050406030204" pitchFamily="18" charset="0"/>
                          </a:rPr>
                        </m:ctrlPr>
                      </m:sSupPr>
                      <m:e>
                        <m:r>
                          <m:rPr>
                            <m:sty m:val="p"/>
                          </m:rPr>
                          <a:rPr lang="en-US" altLang="zh-CN">
                            <a:latin typeface="Cambria Math" panose="02040503050406030204" pitchFamily="18" charset="0"/>
                          </a:rPr>
                          <m:t>N</m:t>
                        </m:r>
                      </m:e>
                      <m:sup>
                        <m:r>
                          <a:rPr lang="en-US" altLang="zh-CN" i="1">
                            <a:latin typeface="Cambria Math" panose="02040503050406030204" pitchFamily="18" charset="0"/>
                          </a:rPr>
                          <m:t>2</m:t>
                        </m:r>
                      </m:sup>
                    </m:sSup>
                  </m:oMath>
                </a14:m>
                <a:r>
                  <a:rPr lang="en-US" altLang="zh-CN" dirty="0"/>
                  <a:t>)</a:t>
                </a:r>
                <a:r>
                  <a:rPr lang="zh-CN" altLang="zh-CN" dirty="0"/>
                  <a:t>，其中，</a:t>
                </a:r>
                <a:r>
                  <a:rPr lang="en-US" altLang="zh-CN" dirty="0"/>
                  <a:t>m </a:t>
                </a:r>
                <a:r>
                  <a:rPr lang="zh-CN" altLang="zh-CN" dirty="0"/>
                  <a:t>表示目标函数的数目、</a:t>
                </a:r>
                <a:r>
                  <a:rPr lang="en-US" altLang="zh-CN" dirty="0"/>
                  <a:t>N </a:t>
                </a:r>
                <a:r>
                  <a:rPr lang="zh-CN" altLang="zh-CN" dirty="0"/>
                  <a:t>表示种群中个体的数目。</a:t>
                </a:r>
                <a:r>
                  <a:rPr lang="en-US" altLang="zh-CN" dirty="0"/>
                  <a:t>2) </a:t>
                </a:r>
                <a:r>
                  <a:rPr lang="zh-CN" altLang="zh-CN" dirty="0"/>
                  <a:t>为了标定快速非支配排序后同级中不同元素的适应度值，同时使当前</a:t>
                </a:r>
                <a:r>
                  <a:rPr lang="en-US" altLang="zh-CN" dirty="0"/>
                  <a:t>Pareto </a:t>
                </a:r>
                <a:r>
                  <a:rPr lang="zh-CN" altLang="zh-CN" dirty="0"/>
                  <a:t>前沿面中的个体能够扩展到整个</a:t>
                </a:r>
                <a:r>
                  <a:rPr lang="en-US" altLang="zh-CN" dirty="0"/>
                  <a:t>Pareto </a:t>
                </a:r>
                <a:r>
                  <a:rPr lang="zh-CN" altLang="zh-CN" dirty="0"/>
                  <a:t>前沿面，并尽可能地均匀遍布。该算法提出了拥挤距离的概念，采用拥挤距离比较算子代替</a:t>
                </a:r>
                <a:r>
                  <a:rPr lang="en-US" altLang="zh-CN" dirty="0"/>
                  <a:t>NSGA </a:t>
                </a:r>
                <a:r>
                  <a:rPr lang="zh-CN" altLang="zh-CN" dirty="0"/>
                  <a:t>中的适值度共享方法，拥挤距离的时间复杂度为</a:t>
                </a:r>
                <a:r>
                  <a:rPr lang="en-US" altLang="zh-CN" dirty="0"/>
                  <a:t>O(m(2N)log(2N))</a:t>
                </a:r>
                <a:r>
                  <a:rPr lang="zh-CN" altLang="zh-CN" dirty="0"/>
                  <a:t>。</a:t>
                </a:r>
                <a:r>
                  <a:rPr lang="en-US" altLang="zh-CN" dirty="0"/>
                  <a:t>3)</a:t>
                </a:r>
                <a:r>
                  <a:rPr lang="zh-CN" altLang="zh-CN" dirty="0"/>
                  <a:t>引入了精英保留机制，经选择后参加繁殖的个体所产生的后代与其父代个体共同竞争来产生下一代种群，因此有利于保持优良的个体，提高种群的整体进化水平。</a:t>
                </a:r>
              </a:p>
              <a:p>
                <a:r>
                  <a:rPr lang="en-US" altLang="zh-CN" sz="2000" dirty="0"/>
                  <a:t>4. </a:t>
                </a:r>
                <a:r>
                  <a:rPr lang="en-US" altLang="zh-CN" dirty="0"/>
                  <a:t>MOEA/D</a:t>
                </a:r>
                <a:r>
                  <a:rPr lang="zh-CN" altLang="zh-CN" sz="2000" dirty="0"/>
                  <a:t> </a:t>
                </a:r>
              </a:p>
              <a:p>
                <a:r>
                  <a:rPr lang="zh-CN" altLang="zh-CN" dirty="0"/>
                  <a:t>对多目标优化问题的研究也更多地集中于对各种算法的研究。目前多目标优化算法归结起来有传统优化算法和智能优化算法两大类。基于分解的多目标优化算法将</a:t>
                </a:r>
                <a:r>
                  <a:rPr lang="en-US" altLang="zh-CN" dirty="0"/>
                  <a:t>MOP</a:t>
                </a:r>
                <a:r>
                  <a:rPr lang="zh-CN" altLang="zh-CN" dirty="0"/>
                  <a:t>分解为</a:t>
                </a:r>
                <a:r>
                  <a:rPr lang="en-US" altLang="zh-CN" dirty="0"/>
                  <a:t>N</a:t>
                </a:r>
                <a:r>
                  <a:rPr lang="zh-CN" altLang="zh-CN" dirty="0"/>
                  <a:t>个标量的子问题。它通过进化出一个解的种群来同时解决所有子问题。对于每一代种群，种群是从所有代中选出的每一个子问题的最优解的集合。相邻两个子问题键的关联程度是由它们的聚合系数向量问的距离所决定的。对于两个相邻子问题来说，最优解应该是非常相似的。对于每一个子问题来说，只是用与其相邻的子问题的信息来优化它。</a:t>
                </a:r>
              </a:p>
            </p:txBody>
          </p:sp>
        </mc:Choice>
        <mc:Fallback xmlns="">
          <p:sp>
            <p:nvSpPr>
              <p:cNvPr id="13" name="文本框 12">
                <a:extLst>
                  <a:ext uri="{FF2B5EF4-FFF2-40B4-BE49-F238E27FC236}">
                    <a16:creationId xmlns:a16="http://schemas.microsoft.com/office/drawing/2014/main" id="{CDC0F86B-7467-E24C-8E83-1D006708FFC0}"/>
                  </a:ext>
                </a:extLst>
              </p:cNvPr>
              <p:cNvSpPr txBox="1">
                <a:spLocks noRot="1" noChangeAspect="1" noMove="1" noResize="1" noEditPoints="1" noAdjustHandles="1" noChangeArrowheads="1" noChangeShapeType="1" noTextEdit="1"/>
              </p:cNvSpPr>
              <p:nvPr/>
            </p:nvSpPr>
            <p:spPr>
              <a:xfrm>
                <a:off x="944810" y="1569854"/>
                <a:ext cx="10471335" cy="4598310"/>
              </a:xfrm>
              <a:prstGeom prst="rect">
                <a:avLst/>
              </a:prstGeom>
              <a:blipFill>
                <a:blip r:embed="rId3"/>
                <a:stretch>
                  <a:fillRect l="-484" t="-826" r="-2300" b="-82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485728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zh-CN" altLang="en-US" dirty="0"/>
              <a:t>第二部分</a:t>
            </a:r>
          </a:p>
        </p:txBody>
      </p:sp>
      <p:sp>
        <p:nvSpPr>
          <p:cNvPr id="3" name="文本占位符 2"/>
          <p:cNvSpPr>
            <a:spLocks noGrp="1"/>
          </p:cNvSpPr>
          <p:nvPr>
            <p:ph type="body" sz="quarter" idx="11"/>
          </p:nvPr>
        </p:nvSpPr>
        <p:spPr/>
        <p:txBody>
          <a:bodyPr/>
          <a:lstStyle/>
          <a:p>
            <a:r>
              <a:rPr kumimoji="1" lang="zh-CN" altLang="en-US" dirty="0"/>
              <a:t>算法框架</a:t>
            </a:r>
          </a:p>
        </p:txBody>
      </p:sp>
    </p:spTree>
    <p:extLst>
      <p:ext uri="{BB962C8B-B14F-4D97-AF65-F5344CB8AC3E}">
        <p14:creationId xmlns:p14="http://schemas.microsoft.com/office/powerpoint/2010/main" val="85059862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zh-CN" altLang="en-US" dirty="0"/>
              <a:t>第二部分 </a:t>
            </a:r>
            <a:r>
              <a:rPr kumimoji="1" lang="zh-CN" altLang="en-US" b="1" dirty="0"/>
              <a:t>算法框架</a:t>
            </a:r>
          </a:p>
        </p:txBody>
      </p:sp>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CDC0F86B-7467-E24C-8E83-1D006708FFC0}"/>
                  </a:ext>
                </a:extLst>
              </p:cNvPr>
              <p:cNvSpPr txBox="1"/>
              <p:nvPr/>
            </p:nvSpPr>
            <p:spPr>
              <a:xfrm>
                <a:off x="833972" y="1348181"/>
                <a:ext cx="10471335" cy="4370299"/>
              </a:xfrm>
              <a:prstGeom prst="rect">
                <a:avLst/>
              </a:prstGeom>
              <a:noFill/>
            </p:spPr>
            <p:txBody>
              <a:bodyPr wrap="square" rtlCol="0">
                <a:spAutoFit/>
              </a:bodyPr>
              <a:lstStyle/>
              <a:p>
                <a:r>
                  <a:rPr lang="en-US" altLang="zh-CN" dirty="0"/>
                  <a:t>Step 1 </a:t>
                </a:r>
                <a:r>
                  <a:rPr lang="zh-CN" altLang="zh-CN" dirty="0"/>
                  <a:t>初始化：</a:t>
                </a:r>
              </a:p>
              <a:p>
                <a:r>
                  <a:rPr lang="en-US" altLang="zh-CN" dirty="0"/>
                  <a:t>	Step 1.1:</a:t>
                </a:r>
                <a:r>
                  <a:rPr lang="zh-CN" altLang="zh-CN" dirty="0"/>
                  <a:t>设置</a:t>
                </a:r>
                <a14:m>
                  <m:oMath xmlns:m="http://schemas.openxmlformats.org/officeDocument/2006/math">
                    <m:r>
                      <m:rPr>
                        <m:sty m:val="p"/>
                      </m:rPr>
                      <a:rPr lang="en-US" altLang="zh-CN">
                        <a:latin typeface="Cambria Math" panose="02040503050406030204" pitchFamily="18" charset="0"/>
                      </a:rPr>
                      <m:t>EP</m:t>
                    </m:r>
                    <m:r>
                      <a:rPr lang="en-US" altLang="zh-CN">
                        <a:latin typeface="Cambria Math" panose="02040503050406030204" pitchFamily="18" charset="0"/>
                      </a:rPr>
                      <m:t>=∅</m:t>
                    </m:r>
                  </m:oMath>
                </a14:m>
                <a:r>
                  <a:rPr lang="zh-CN" altLang="zh-CN" dirty="0"/>
                  <a:t>。</a:t>
                </a:r>
              </a:p>
              <a:p>
                <a:r>
                  <a:rPr lang="en-US" altLang="zh-CN" dirty="0"/>
                  <a:t>	Step 1.2:</a:t>
                </a:r>
                <a:r>
                  <a:rPr lang="zh-CN" altLang="zh-CN" dirty="0"/>
                  <a:t>设置任意两个加权向量的欧式距离，为每个权重向量选出最近的</a:t>
                </a:r>
                <a14:m>
                  <m:oMath xmlns:m="http://schemas.openxmlformats.org/officeDocument/2006/math">
                    <m:r>
                      <a:rPr lang="en-US" altLang="zh-CN" i="1">
                        <a:latin typeface="Cambria Math" panose="02040503050406030204" pitchFamily="18" charset="0"/>
                      </a:rPr>
                      <m:t>𝑇</m:t>
                    </m:r>
                  </m:oMath>
                </a14:m>
                <a:r>
                  <a:rPr lang="zh-CN" altLang="zh-CN" dirty="0"/>
                  <a:t>个向量作为它的邻</a:t>
                </a:r>
                <a:r>
                  <a:rPr lang="en-US" altLang="zh-CN" dirty="0"/>
                  <a:t>	</a:t>
                </a:r>
                <a:r>
                  <a:rPr lang="zh-CN" altLang="zh-CN" dirty="0"/>
                  <a:t>居。设</a:t>
                </a:r>
                <a14:m>
                  <m:oMath xmlns:m="http://schemas.openxmlformats.org/officeDocument/2006/math">
                    <m:r>
                      <a:rPr lang="en-US" altLang="zh-CN" i="1">
                        <a:latin typeface="Cambria Math" panose="02040503050406030204" pitchFamily="18" charset="0"/>
                      </a:rPr>
                      <m:t>𝐵</m:t>
                    </m:r>
                    <m:r>
                      <a:rPr lang="en-US" altLang="zh-CN">
                        <a:latin typeface="Cambria Math" panose="02040503050406030204" pitchFamily="18" charset="0"/>
                      </a:rPr>
                      <m:t>(</m:t>
                    </m:r>
                    <m:r>
                      <a:rPr lang="en-US" altLang="zh-CN" i="1">
                        <a:latin typeface="Cambria Math" panose="02040503050406030204" pitchFamily="18" charset="0"/>
                      </a:rPr>
                      <m:t>𝑖</m:t>
                    </m:r>
                    <m:r>
                      <a:rPr lang="en-US" altLang="zh-CN">
                        <a:latin typeface="Cambria Math" panose="02040503050406030204" pitchFamily="18" charset="0"/>
                      </a:rPr>
                      <m:t>)=</m:t>
                    </m:r>
                    <m:d>
                      <m:dPr>
                        <m:begChr m:val="{"/>
                        <m:endChr m:val="}"/>
                        <m:ctrlPr>
                          <a:rPr lang="zh-CN" altLang="zh-CN" i="1">
                            <a:latin typeface="Cambria Math" panose="02040503050406030204" pitchFamily="18" charset="0"/>
                          </a:rPr>
                        </m:ctrlPr>
                      </m:dPr>
                      <m:e>
                        <m:sSub>
                          <m:sSubPr>
                            <m:ctrlPr>
                              <a:rPr lang="zh-CN" altLang="zh-CN" i="1">
                                <a:latin typeface="Cambria Math" panose="02040503050406030204" pitchFamily="18" charset="0"/>
                              </a:rPr>
                            </m:ctrlPr>
                          </m:sSubPr>
                          <m:e>
                            <m:r>
                              <a:rPr lang="en-US" altLang="zh-CN" i="1">
                                <a:latin typeface="Cambria Math" panose="02040503050406030204" pitchFamily="18" charset="0"/>
                              </a:rPr>
                              <m:t>𝑖</m:t>
                            </m:r>
                          </m:e>
                          <m:sub>
                            <m:r>
                              <a:rPr lang="en-US" altLang="zh-CN" i="1">
                                <a:latin typeface="Cambria Math" panose="02040503050406030204" pitchFamily="18" charset="0"/>
                              </a:rPr>
                              <m:t>1</m:t>
                            </m:r>
                          </m:sub>
                        </m:sSub>
                        <m:r>
                          <a:rPr lang="en-US" altLang="zh-CN">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𝑖</m:t>
                            </m:r>
                          </m:e>
                          <m:sub>
                            <m:r>
                              <a:rPr lang="en-US" altLang="zh-CN" i="1">
                                <a:latin typeface="Cambria Math" panose="02040503050406030204" pitchFamily="18" charset="0"/>
                              </a:rPr>
                              <m:t>2</m:t>
                            </m:r>
                          </m:sub>
                        </m:sSub>
                        <m:r>
                          <a:rPr lang="en-US" altLang="zh-CN">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𝑖</m:t>
                            </m:r>
                          </m:e>
                          <m:sub>
                            <m:r>
                              <a:rPr lang="en-US" altLang="zh-CN" i="1">
                                <a:latin typeface="Cambria Math" panose="02040503050406030204" pitchFamily="18" charset="0"/>
                              </a:rPr>
                              <m:t>𝑇</m:t>
                            </m:r>
                          </m:sub>
                        </m:sSub>
                      </m:e>
                    </m:d>
                    <m:r>
                      <a:rPr lang="en-US" altLang="zh-CN">
                        <a:latin typeface="Cambria Math" panose="02040503050406030204" pitchFamily="18" charset="0"/>
                      </a:rPr>
                      <m:t>,</m:t>
                    </m:r>
                    <m:r>
                      <a:rPr lang="en-US" altLang="zh-CN" i="1">
                        <a:latin typeface="Cambria Math" panose="02040503050406030204" pitchFamily="18" charset="0"/>
                      </a:rPr>
                      <m:t>𝑖</m:t>
                    </m:r>
                    <m:r>
                      <a:rPr lang="en-US" altLang="zh-CN">
                        <a:latin typeface="Cambria Math" panose="02040503050406030204" pitchFamily="18" charset="0"/>
                      </a:rPr>
                      <m:t>=1,2,…,</m:t>
                    </m:r>
                    <m:r>
                      <a:rPr lang="en-US" altLang="zh-CN" i="1">
                        <a:latin typeface="Cambria Math" panose="02040503050406030204" pitchFamily="18" charset="0"/>
                      </a:rPr>
                      <m:t>𝑁</m:t>
                    </m:r>
                  </m:oMath>
                </a14:m>
                <a:r>
                  <a:rPr lang="zh-CN" altLang="zh-CN" dirty="0"/>
                  <a:t>，其中</a:t>
                </a:r>
                <a14:m>
                  <m:oMath xmlns:m="http://schemas.openxmlformats.org/officeDocument/2006/math">
                    <m:sSup>
                      <m:sSupPr>
                        <m:ctrlPr>
                          <a:rPr lang="zh-CN" altLang="zh-CN" i="1">
                            <a:latin typeface="Cambria Math" panose="02040503050406030204" pitchFamily="18" charset="0"/>
                          </a:rPr>
                        </m:ctrlPr>
                      </m:sSupPr>
                      <m:e>
                        <m:r>
                          <m:rPr>
                            <m:sty m:val="p"/>
                          </m:rPr>
                          <a:rPr lang="en-US" altLang="zh-CN">
                            <a:latin typeface="Cambria Math" panose="02040503050406030204" pitchFamily="18" charset="0"/>
                          </a:rPr>
                          <m:t>λ</m:t>
                        </m:r>
                      </m:e>
                      <m:sup>
                        <m:sSub>
                          <m:sSubPr>
                            <m:ctrlPr>
                              <a:rPr lang="zh-CN" altLang="zh-CN" i="1">
                                <a:latin typeface="Cambria Math" panose="02040503050406030204" pitchFamily="18" charset="0"/>
                              </a:rPr>
                            </m:ctrlPr>
                          </m:sSubPr>
                          <m:e>
                            <m:r>
                              <a:rPr lang="en-US" altLang="zh-CN" i="1">
                                <a:latin typeface="Cambria Math" panose="02040503050406030204" pitchFamily="18" charset="0"/>
                              </a:rPr>
                              <m:t>𝑖</m:t>
                            </m:r>
                          </m:e>
                          <m:sub>
                            <m:r>
                              <a:rPr lang="en-US" altLang="zh-CN" i="1">
                                <a:latin typeface="Cambria Math" panose="02040503050406030204" pitchFamily="18" charset="0"/>
                              </a:rPr>
                              <m:t>1</m:t>
                            </m:r>
                          </m:sub>
                        </m:sSub>
                      </m:sup>
                    </m:sSup>
                    <m:r>
                      <a:rPr lang="en-US" altLang="zh-CN" i="1">
                        <a:latin typeface="Cambria Math" panose="02040503050406030204" pitchFamily="18" charset="0"/>
                      </a:rPr>
                      <m:t>,</m:t>
                    </m:r>
                    <m:sSup>
                      <m:sSupPr>
                        <m:ctrlPr>
                          <a:rPr lang="zh-CN" altLang="zh-CN" i="1">
                            <a:latin typeface="Cambria Math" panose="02040503050406030204" pitchFamily="18" charset="0"/>
                          </a:rPr>
                        </m:ctrlPr>
                      </m:sSupPr>
                      <m:e>
                        <m:r>
                          <m:rPr>
                            <m:sty m:val="p"/>
                          </m:rPr>
                          <a:rPr lang="en-US" altLang="zh-CN">
                            <a:latin typeface="Cambria Math" panose="02040503050406030204" pitchFamily="18" charset="0"/>
                          </a:rPr>
                          <m:t>λ</m:t>
                        </m:r>
                      </m:e>
                      <m:sup>
                        <m:sSub>
                          <m:sSubPr>
                            <m:ctrlPr>
                              <a:rPr lang="zh-CN" altLang="zh-CN" i="1">
                                <a:latin typeface="Cambria Math" panose="02040503050406030204" pitchFamily="18" charset="0"/>
                              </a:rPr>
                            </m:ctrlPr>
                          </m:sSubPr>
                          <m:e>
                            <m:r>
                              <a:rPr lang="en-US" altLang="zh-CN" i="1">
                                <a:latin typeface="Cambria Math" panose="02040503050406030204" pitchFamily="18" charset="0"/>
                              </a:rPr>
                              <m:t>𝑖</m:t>
                            </m:r>
                          </m:e>
                          <m:sub>
                            <m:r>
                              <a:rPr lang="en-US" altLang="zh-CN" i="1">
                                <a:latin typeface="Cambria Math" panose="02040503050406030204" pitchFamily="18" charset="0"/>
                              </a:rPr>
                              <m:t>2</m:t>
                            </m:r>
                          </m:sub>
                        </m:sSub>
                      </m:sup>
                    </m:sSup>
                    <m:r>
                      <a:rPr lang="en-US" altLang="zh-CN" i="1">
                        <a:latin typeface="Cambria Math" panose="02040503050406030204" pitchFamily="18" charset="0"/>
                      </a:rPr>
                      <m:t>,…,</m:t>
                    </m:r>
                    <m:sSup>
                      <m:sSupPr>
                        <m:ctrlPr>
                          <a:rPr lang="zh-CN" altLang="zh-CN" i="1">
                            <a:latin typeface="Cambria Math" panose="02040503050406030204" pitchFamily="18" charset="0"/>
                          </a:rPr>
                        </m:ctrlPr>
                      </m:sSupPr>
                      <m:e>
                        <m:r>
                          <m:rPr>
                            <m:sty m:val="p"/>
                          </m:rPr>
                          <a:rPr lang="en-US" altLang="zh-CN">
                            <a:latin typeface="Cambria Math" panose="02040503050406030204" pitchFamily="18" charset="0"/>
                          </a:rPr>
                          <m:t>λ</m:t>
                        </m:r>
                      </m:e>
                      <m:sup>
                        <m:sSub>
                          <m:sSubPr>
                            <m:ctrlPr>
                              <a:rPr lang="zh-CN" altLang="zh-CN" i="1">
                                <a:latin typeface="Cambria Math" panose="02040503050406030204" pitchFamily="18" charset="0"/>
                              </a:rPr>
                            </m:ctrlPr>
                          </m:sSubPr>
                          <m:e>
                            <m:r>
                              <a:rPr lang="en-US" altLang="zh-CN" i="1">
                                <a:latin typeface="Cambria Math" panose="02040503050406030204" pitchFamily="18" charset="0"/>
                              </a:rPr>
                              <m:t>𝑖</m:t>
                            </m:r>
                          </m:e>
                          <m:sub>
                            <m:r>
                              <a:rPr lang="en-US" altLang="zh-CN" i="1">
                                <a:latin typeface="Cambria Math" panose="02040503050406030204" pitchFamily="18" charset="0"/>
                              </a:rPr>
                              <m:t>𝑇</m:t>
                            </m:r>
                          </m:sub>
                        </m:sSub>
                      </m:sup>
                    </m:sSup>
                  </m:oMath>
                </a14:m>
                <a:r>
                  <a:rPr lang="zh-CN" altLang="zh-CN" dirty="0"/>
                  <a:t>为距离</a:t>
                </a:r>
                <a14:m>
                  <m:oMath xmlns:m="http://schemas.openxmlformats.org/officeDocument/2006/math">
                    <m:sSup>
                      <m:sSupPr>
                        <m:ctrlPr>
                          <a:rPr lang="zh-CN" altLang="zh-CN" i="1">
                            <a:latin typeface="Cambria Math" panose="02040503050406030204" pitchFamily="18" charset="0"/>
                          </a:rPr>
                        </m:ctrlPr>
                      </m:sSupPr>
                      <m:e>
                        <m:r>
                          <m:rPr>
                            <m:sty m:val="p"/>
                          </m:rPr>
                          <a:rPr lang="en-US" altLang="zh-CN">
                            <a:latin typeface="Cambria Math" panose="02040503050406030204" pitchFamily="18" charset="0"/>
                          </a:rPr>
                          <m:t>λ</m:t>
                        </m:r>
                      </m:e>
                      <m:sup>
                        <m:r>
                          <a:rPr lang="en-US" altLang="zh-CN" i="1">
                            <a:latin typeface="Cambria Math" panose="02040503050406030204" pitchFamily="18" charset="0"/>
                          </a:rPr>
                          <m:t>𝑖</m:t>
                        </m:r>
                      </m:sup>
                    </m:sSup>
                  </m:oMath>
                </a14:m>
                <a:r>
                  <a:rPr lang="zh-CN" altLang="zh-CN" dirty="0"/>
                  <a:t>最近的</a:t>
                </a:r>
                <a14:m>
                  <m:oMath xmlns:m="http://schemas.openxmlformats.org/officeDocument/2006/math">
                    <m:r>
                      <a:rPr lang="en-US" altLang="zh-CN" i="1">
                        <a:latin typeface="Cambria Math" panose="02040503050406030204" pitchFamily="18" charset="0"/>
                      </a:rPr>
                      <m:t>𝑇</m:t>
                    </m:r>
                  </m:oMath>
                </a14:m>
                <a:r>
                  <a:rPr lang="zh-CN" altLang="zh-CN" dirty="0"/>
                  <a:t>个权重向量。</a:t>
                </a:r>
              </a:p>
              <a:p>
                <a:r>
                  <a:rPr lang="en-US" altLang="zh-CN" dirty="0"/>
                  <a:t>	Step 1.3:</a:t>
                </a:r>
                <a:r>
                  <a:rPr lang="zh-CN" altLang="zh-CN" dirty="0"/>
                  <a:t>初始化种群</a:t>
                </a:r>
                <a14:m>
                  <m:oMath xmlns:m="http://schemas.openxmlformats.org/officeDocument/2006/math">
                    <m:sSup>
                      <m:sSupPr>
                        <m:ctrlPr>
                          <a:rPr lang="zh-CN" altLang="zh-CN" i="1">
                            <a:latin typeface="Cambria Math" panose="02040503050406030204" pitchFamily="18" charset="0"/>
                          </a:rPr>
                        </m:ctrlPr>
                      </m:sSupPr>
                      <m:e>
                        <m:r>
                          <a:rPr lang="en-US" altLang="zh-CN" i="1">
                            <a:latin typeface="Cambria Math" panose="02040503050406030204" pitchFamily="18" charset="0"/>
                          </a:rPr>
                          <m:t>𝑥</m:t>
                        </m:r>
                      </m:e>
                      <m:sup>
                        <m:r>
                          <a:rPr lang="en-US" altLang="zh-CN" i="1">
                            <a:latin typeface="Cambria Math" panose="02040503050406030204" pitchFamily="18" charset="0"/>
                          </a:rPr>
                          <m:t>1</m:t>
                        </m:r>
                      </m:sup>
                    </m:sSup>
                    <m:r>
                      <a:rPr lang="en-US" altLang="zh-CN" i="1">
                        <a:latin typeface="Cambria Math" panose="02040503050406030204" pitchFamily="18" charset="0"/>
                      </a:rPr>
                      <m:t>,</m:t>
                    </m:r>
                    <m:sSup>
                      <m:sSupPr>
                        <m:ctrlPr>
                          <a:rPr lang="zh-CN" altLang="zh-CN" i="1">
                            <a:latin typeface="Cambria Math" panose="02040503050406030204" pitchFamily="18" charset="0"/>
                          </a:rPr>
                        </m:ctrlPr>
                      </m:sSupPr>
                      <m:e>
                        <m:r>
                          <a:rPr lang="en-US" altLang="zh-CN" i="1">
                            <a:latin typeface="Cambria Math" panose="02040503050406030204" pitchFamily="18" charset="0"/>
                          </a:rPr>
                          <m:t>𝑥</m:t>
                        </m:r>
                      </m:e>
                      <m:sup>
                        <m:r>
                          <a:rPr lang="en-US" altLang="zh-CN" i="1">
                            <a:latin typeface="Cambria Math" panose="02040503050406030204" pitchFamily="18" charset="0"/>
                          </a:rPr>
                          <m:t>2</m:t>
                        </m:r>
                      </m:sup>
                    </m:sSup>
                    <m:r>
                      <a:rPr lang="en-US" altLang="zh-CN" i="1">
                        <a:latin typeface="Cambria Math" panose="02040503050406030204" pitchFamily="18" charset="0"/>
                      </a:rPr>
                      <m:t>,…,</m:t>
                    </m:r>
                    <m:sSup>
                      <m:sSupPr>
                        <m:ctrlPr>
                          <a:rPr lang="zh-CN" altLang="zh-CN" i="1">
                            <a:latin typeface="Cambria Math" panose="02040503050406030204" pitchFamily="18" charset="0"/>
                          </a:rPr>
                        </m:ctrlPr>
                      </m:sSupPr>
                      <m:e>
                        <m:r>
                          <a:rPr lang="en-US" altLang="zh-CN" i="1">
                            <a:latin typeface="Cambria Math" panose="02040503050406030204" pitchFamily="18" charset="0"/>
                          </a:rPr>
                          <m:t>𝑥</m:t>
                        </m:r>
                      </m:e>
                      <m:sup>
                        <m:r>
                          <a:rPr lang="en-US" altLang="zh-CN" i="1">
                            <a:latin typeface="Cambria Math" panose="02040503050406030204" pitchFamily="18" charset="0"/>
                          </a:rPr>
                          <m:t>𝑁</m:t>
                        </m:r>
                      </m:sup>
                    </m:sSup>
                  </m:oMath>
                </a14:m>
                <a:r>
                  <a:rPr lang="zh-CN" altLang="zh-CN" dirty="0"/>
                  <a:t>，设</a:t>
                </a:r>
                <a14:m>
                  <m:oMath xmlns:m="http://schemas.openxmlformats.org/officeDocument/2006/math">
                    <m:sSup>
                      <m:sSupPr>
                        <m:ctrlPr>
                          <a:rPr lang="zh-CN" altLang="zh-CN" i="1">
                            <a:latin typeface="Cambria Math" panose="02040503050406030204" pitchFamily="18" charset="0"/>
                          </a:rPr>
                        </m:ctrlPr>
                      </m:sSupPr>
                      <m:e>
                        <m:r>
                          <a:rPr lang="en-US" altLang="zh-CN" i="1">
                            <a:latin typeface="Cambria Math" panose="02040503050406030204" pitchFamily="18" charset="0"/>
                          </a:rPr>
                          <m:t>𝐹𝑉</m:t>
                        </m:r>
                      </m:e>
                      <m:sup>
                        <m:r>
                          <a:rPr lang="en-US" altLang="zh-CN" i="1">
                            <a:latin typeface="Cambria Math" panose="02040503050406030204" pitchFamily="18" charset="0"/>
                          </a:rPr>
                          <m:t>𝑖</m:t>
                        </m:r>
                      </m:sup>
                    </m:sSup>
                    <m:r>
                      <a:rPr lang="en-US" altLang="zh-CN" i="1">
                        <a:latin typeface="Cambria Math" panose="02040503050406030204" pitchFamily="18" charset="0"/>
                      </a:rPr>
                      <m:t>=</m:t>
                    </m:r>
                    <m:r>
                      <a:rPr lang="en-US" altLang="zh-CN" i="1">
                        <a:latin typeface="Cambria Math" panose="02040503050406030204" pitchFamily="18" charset="0"/>
                      </a:rPr>
                      <m:t>𝐹</m:t>
                    </m:r>
                    <m:d>
                      <m:dPr>
                        <m:ctrlPr>
                          <a:rPr lang="zh-CN" altLang="zh-CN" i="1">
                            <a:latin typeface="Cambria Math" panose="02040503050406030204" pitchFamily="18" charset="0"/>
                          </a:rPr>
                        </m:ctrlPr>
                      </m:dPr>
                      <m:e>
                        <m:sSup>
                          <m:sSupPr>
                            <m:ctrlPr>
                              <a:rPr lang="zh-CN" altLang="zh-CN" i="1">
                                <a:latin typeface="Cambria Math" panose="02040503050406030204" pitchFamily="18" charset="0"/>
                              </a:rPr>
                            </m:ctrlPr>
                          </m:sSupPr>
                          <m:e>
                            <m:r>
                              <a:rPr lang="en-US" altLang="zh-CN" i="1">
                                <a:latin typeface="Cambria Math" panose="02040503050406030204" pitchFamily="18" charset="0"/>
                              </a:rPr>
                              <m:t>𝑥</m:t>
                            </m:r>
                          </m:e>
                          <m:sup>
                            <m:r>
                              <a:rPr lang="en-US" altLang="zh-CN" i="1">
                                <a:latin typeface="Cambria Math" panose="02040503050406030204" pitchFamily="18" charset="0"/>
                              </a:rPr>
                              <m:t>𝑖</m:t>
                            </m:r>
                          </m:sup>
                        </m:sSup>
                      </m:e>
                    </m:d>
                    <m:r>
                      <a:rPr lang="en-US" altLang="zh-CN" i="1">
                        <a:latin typeface="Cambria Math" panose="02040503050406030204" pitchFamily="18" charset="0"/>
                      </a:rPr>
                      <m:t>,</m:t>
                    </m:r>
                    <m:r>
                      <a:rPr lang="en-US" altLang="zh-CN" i="1">
                        <a:latin typeface="Cambria Math" panose="02040503050406030204" pitchFamily="18" charset="0"/>
                      </a:rPr>
                      <m:t>𝑖</m:t>
                    </m:r>
                    <m:r>
                      <a:rPr lang="en-US" altLang="zh-CN" i="1">
                        <a:latin typeface="Cambria Math" panose="02040503050406030204" pitchFamily="18" charset="0"/>
                      </a:rPr>
                      <m:t>=1,2,…,</m:t>
                    </m:r>
                    <m:r>
                      <a:rPr lang="en-US" altLang="zh-CN" i="1">
                        <a:latin typeface="Cambria Math" panose="02040503050406030204" pitchFamily="18" charset="0"/>
                      </a:rPr>
                      <m:t>𝑁</m:t>
                    </m:r>
                  </m:oMath>
                </a14:m>
                <a:r>
                  <a:rPr lang="zh-CN" altLang="zh-CN" dirty="0"/>
                  <a:t>。</a:t>
                </a:r>
              </a:p>
              <a:p>
                <a:r>
                  <a:rPr lang="en-US" altLang="zh-CN" dirty="0"/>
                  <a:t>	Step 1.4:</a:t>
                </a:r>
                <a:r>
                  <a:rPr lang="zh-CN" altLang="zh-CN" dirty="0"/>
                  <a:t>采用基于问题的特定方法初始化</a:t>
                </a:r>
                <a14:m>
                  <m:oMath xmlns:m="http://schemas.openxmlformats.org/officeDocument/2006/math">
                    <m:r>
                      <a:rPr lang="en-US" altLang="zh-CN" i="1">
                        <a:latin typeface="Cambria Math" panose="02040503050406030204" pitchFamily="18" charset="0"/>
                      </a:rPr>
                      <m:t>𝑧</m:t>
                    </m:r>
                    <m:r>
                      <a:rPr lang="en-US" altLang="zh-CN" i="1">
                        <a:latin typeface="Cambria Math" panose="02040503050406030204" pitchFamily="18" charset="0"/>
                      </a:rPr>
                      <m:t>=</m:t>
                    </m:r>
                    <m:sSup>
                      <m:sSupPr>
                        <m:ctrlPr>
                          <a:rPr lang="zh-CN" altLang="zh-CN" i="1">
                            <a:latin typeface="Cambria Math" panose="02040503050406030204" pitchFamily="18" charset="0"/>
                          </a:rPr>
                        </m:ctrlPr>
                      </m:sSupPr>
                      <m:e>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𝑧</m:t>
                            </m:r>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𝑧</m:t>
                            </m:r>
                          </m:e>
                          <m:sub>
                            <m:r>
                              <a:rPr lang="en-US" altLang="zh-CN" i="1">
                                <a:latin typeface="Cambria Math" panose="02040503050406030204" pitchFamily="18" charset="0"/>
                              </a:rPr>
                              <m:t>2</m:t>
                            </m:r>
                          </m:sub>
                        </m:sSub>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𝑧</m:t>
                            </m:r>
                          </m:e>
                          <m:sub>
                            <m:r>
                              <a:rPr lang="en-US" altLang="zh-CN" i="1">
                                <a:latin typeface="Cambria Math" panose="02040503050406030204" pitchFamily="18" charset="0"/>
                              </a:rPr>
                              <m:t>𝑚</m:t>
                            </m:r>
                          </m:sub>
                        </m:sSub>
                        <m:r>
                          <a:rPr lang="en-US" altLang="zh-CN" i="1">
                            <a:latin typeface="Cambria Math" panose="02040503050406030204" pitchFamily="18" charset="0"/>
                          </a:rPr>
                          <m:t>)</m:t>
                        </m:r>
                      </m:e>
                      <m:sup>
                        <m:r>
                          <a:rPr lang="en-US" altLang="zh-CN" i="1">
                            <a:latin typeface="Cambria Math" panose="02040503050406030204" pitchFamily="18" charset="0"/>
                          </a:rPr>
                          <m:t>𝑇</m:t>
                        </m:r>
                      </m:sup>
                    </m:sSup>
                  </m:oMath>
                </a14:m>
                <a:r>
                  <a:rPr lang="zh-CN" altLang="zh-CN" dirty="0"/>
                  <a:t>。</a:t>
                </a:r>
              </a:p>
              <a:p>
                <a:r>
                  <a:rPr lang="en-US" altLang="zh-CN" dirty="0"/>
                  <a:t>Step 2 </a:t>
                </a:r>
                <a:r>
                  <a:rPr lang="zh-CN" altLang="zh-CN" dirty="0"/>
                  <a:t>更新：</a:t>
                </a:r>
                <a:endParaRPr lang="en-US" altLang="zh-CN" dirty="0"/>
              </a:p>
              <a:p>
                <a:r>
                  <a:rPr lang="en-US" altLang="zh-CN" dirty="0"/>
                  <a:t>	</a:t>
                </a:r>
                <a14:m>
                  <m:oMath xmlns:m="http://schemas.openxmlformats.org/officeDocument/2006/math">
                    <m:r>
                      <a:rPr lang="en-US" altLang="zh-CN" i="1">
                        <a:latin typeface="Cambria Math" panose="02040503050406030204" pitchFamily="18" charset="0"/>
                      </a:rPr>
                      <m:t>𝐹𝑜𝑟</m:t>
                    </m:r>
                    <m:r>
                      <a:rPr lang="en-US" altLang="zh-CN" i="1">
                        <a:latin typeface="Cambria Math" panose="02040503050406030204" pitchFamily="18" charset="0"/>
                      </a:rPr>
                      <m:t> </m:t>
                    </m:r>
                    <m:r>
                      <a:rPr lang="en-US" altLang="zh-CN" i="1">
                        <a:latin typeface="Cambria Math" panose="02040503050406030204" pitchFamily="18" charset="0"/>
                      </a:rPr>
                      <m:t>𝑖</m:t>
                    </m:r>
                    <m:r>
                      <a:rPr lang="en-US" altLang="zh-CN" i="1">
                        <a:latin typeface="Cambria Math" panose="02040503050406030204" pitchFamily="18" charset="0"/>
                      </a:rPr>
                      <m:t>=1,2,…,</m:t>
                    </m:r>
                    <m:r>
                      <a:rPr lang="en-US" altLang="zh-CN" i="1">
                        <a:latin typeface="Cambria Math" panose="02040503050406030204" pitchFamily="18" charset="0"/>
                      </a:rPr>
                      <m:t>𝑁</m:t>
                    </m:r>
                    <m:r>
                      <a:rPr lang="en-US" altLang="zh-CN" i="1">
                        <a:latin typeface="Cambria Math" panose="02040503050406030204" pitchFamily="18" charset="0"/>
                      </a:rPr>
                      <m:t>,</m:t>
                    </m:r>
                    <m:r>
                      <a:rPr lang="en-US" altLang="zh-CN" i="1">
                        <a:latin typeface="Cambria Math" panose="02040503050406030204" pitchFamily="18" charset="0"/>
                      </a:rPr>
                      <m:t>𝑑𝑜</m:t>
                    </m:r>
                  </m:oMath>
                </a14:m>
                <a:endParaRPr lang="zh-CN" altLang="zh-CN" dirty="0"/>
              </a:p>
              <a:p>
                <a:r>
                  <a:rPr lang="en-US" altLang="zh-CN" dirty="0"/>
                  <a:t>	Step 2.1:</a:t>
                </a:r>
                <a:r>
                  <a:rPr lang="zh-CN" altLang="zh-CN" dirty="0"/>
                  <a:t>从</a:t>
                </a:r>
                <a14:m>
                  <m:oMath xmlns:m="http://schemas.openxmlformats.org/officeDocument/2006/math">
                    <m:r>
                      <a:rPr lang="en-US" altLang="zh-CN" i="1">
                        <a:latin typeface="Cambria Math" panose="02040503050406030204" pitchFamily="18" charset="0"/>
                      </a:rPr>
                      <m:t>𝐵</m:t>
                    </m:r>
                    <m:r>
                      <a:rPr lang="en-US" altLang="zh-CN">
                        <a:latin typeface="Cambria Math" panose="02040503050406030204" pitchFamily="18" charset="0"/>
                      </a:rPr>
                      <m:t>(</m:t>
                    </m:r>
                    <m:r>
                      <a:rPr lang="en-US" altLang="zh-CN" i="1">
                        <a:latin typeface="Cambria Math" panose="02040503050406030204" pitchFamily="18" charset="0"/>
                      </a:rPr>
                      <m:t>𝑖</m:t>
                    </m:r>
                    <m:r>
                      <a:rPr lang="en-US" altLang="zh-CN">
                        <a:latin typeface="Cambria Math" panose="02040503050406030204" pitchFamily="18" charset="0"/>
                      </a:rPr>
                      <m:t>)</m:t>
                    </m:r>
                  </m:oMath>
                </a14:m>
                <a:r>
                  <a:rPr lang="zh-CN" altLang="zh-CN" dirty="0"/>
                  <a:t>中随机选出两个邻居</a:t>
                </a:r>
                <a14:m>
                  <m:oMath xmlns:m="http://schemas.openxmlformats.org/officeDocument/2006/math">
                    <m:sSup>
                      <m:sSupPr>
                        <m:ctrlPr>
                          <a:rPr lang="zh-CN" altLang="zh-CN" i="1">
                            <a:latin typeface="Cambria Math" panose="02040503050406030204" pitchFamily="18" charset="0"/>
                          </a:rPr>
                        </m:ctrlPr>
                      </m:sSupPr>
                      <m:e>
                        <m:r>
                          <a:rPr lang="en-US" altLang="zh-CN" i="1">
                            <a:latin typeface="Cambria Math" panose="02040503050406030204" pitchFamily="18" charset="0"/>
                          </a:rPr>
                          <m:t>𝑥</m:t>
                        </m:r>
                      </m:e>
                      <m:sup>
                        <m:r>
                          <a:rPr lang="en-US" altLang="zh-CN" i="1">
                            <a:latin typeface="Cambria Math" panose="02040503050406030204" pitchFamily="18" charset="0"/>
                          </a:rPr>
                          <m:t>𝑘</m:t>
                        </m:r>
                      </m:sup>
                    </m:sSup>
                    <m:r>
                      <a:rPr lang="en-US" altLang="zh-CN" i="1">
                        <a:latin typeface="Cambria Math" panose="02040503050406030204" pitchFamily="18" charset="0"/>
                      </a:rPr>
                      <m:t>,</m:t>
                    </m:r>
                    <m:sSup>
                      <m:sSupPr>
                        <m:ctrlPr>
                          <a:rPr lang="zh-CN" altLang="zh-CN" i="1">
                            <a:latin typeface="Cambria Math" panose="02040503050406030204" pitchFamily="18" charset="0"/>
                          </a:rPr>
                        </m:ctrlPr>
                      </m:sSupPr>
                      <m:e>
                        <m:r>
                          <a:rPr lang="en-US" altLang="zh-CN" i="1">
                            <a:latin typeface="Cambria Math" panose="02040503050406030204" pitchFamily="18" charset="0"/>
                          </a:rPr>
                          <m:t>𝑥</m:t>
                        </m:r>
                      </m:e>
                      <m:sup>
                        <m:r>
                          <a:rPr lang="en-US" altLang="zh-CN" i="1">
                            <a:latin typeface="Cambria Math" panose="02040503050406030204" pitchFamily="18" charset="0"/>
                          </a:rPr>
                          <m:t>𝑙</m:t>
                        </m:r>
                      </m:sup>
                    </m:sSup>
                  </m:oMath>
                </a14:m>
                <a:r>
                  <a:rPr lang="zh-CN" altLang="zh-CN" dirty="0"/>
                  <a:t>使用进化算子生成新解</a:t>
                </a:r>
                <a14:m>
                  <m:oMath xmlns:m="http://schemas.openxmlformats.org/officeDocument/2006/math">
                    <m:r>
                      <a:rPr lang="en-US" altLang="zh-CN" i="1">
                        <a:latin typeface="Cambria Math" panose="02040503050406030204" pitchFamily="18" charset="0"/>
                      </a:rPr>
                      <m:t>𝑦</m:t>
                    </m:r>
                  </m:oMath>
                </a14:m>
                <a:r>
                  <a:rPr lang="zh-CN" altLang="zh-CN" dirty="0"/>
                  <a:t>。</a:t>
                </a:r>
              </a:p>
              <a:p>
                <a:r>
                  <a:rPr lang="en-US" altLang="zh-CN" dirty="0"/>
                  <a:t>	Step 2.2:</a:t>
                </a:r>
                <a:r>
                  <a:rPr lang="zh-CN" altLang="zh-CN" dirty="0"/>
                  <a:t>应用问题特定的修正或启发式的改进策略作用于</a:t>
                </a:r>
                <a14:m>
                  <m:oMath xmlns:m="http://schemas.openxmlformats.org/officeDocument/2006/math">
                    <m:r>
                      <a:rPr lang="en-US" altLang="zh-CN" i="1">
                        <a:latin typeface="Cambria Math" panose="02040503050406030204" pitchFamily="18" charset="0"/>
                      </a:rPr>
                      <m:t>𝑦</m:t>
                    </m:r>
                  </m:oMath>
                </a14:m>
                <a:r>
                  <a:rPr lang="zh-CN" altLang="zh-CN" dirty="0"/>
                  <a:t>生成</a:t>
                </a:r>
                <a14:m>
                  <m:oMath xmlns:m="http://schemas.openxmlformats.org/officeDocument/2006/math">
                    <m:r>
                      <a:rPr lang="en-US" altLang="zh-CN" i="1">
                        <a:latin typeface="Cambria Math" panose="02040503050406030204" pitchFamily="18" charset="0"/>
                      </a:rPr>
                      <m:t>𝑦</m:t>
                    </m:r>
                    <m:r>
                      <a:rPr lang="en-US" altLang="zh-CN" i="1">
                        <a:latin typeface="Cambria Math" panose="02040503050406030204" pitchFamily="18" charset="0"/>
                      </a:rPr>
                      <m:t>′</m:t>
                    </m:r>
                  </m:oMath>
                </a14:m>
                <a:r>
                  <a:rPr lang="zh-CN" altLang="zh-CN" dirty="0"/>
                  <a:t>。</a:t>
                </a:r>
              </a:p>
              <a:p>
                <a:r>
                  <a:rPr lang="en-US" altLang="zh-CN" dirty="0"/>
                  <a:t>	Step 2.3:</a:t>
                </a:r>
                <a:r>
                  <a:rPr lang="zh-CN" altLang="zh-CN" dirty="0"/>
                  <a:t>若</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𝑧</m:t>
                        </m:r>
                      </m:e>
                      <m:sub>
                        <m:r>
                          <a:rPr lang="en-US" altLang="zh-CN" i="1">
                            <a:latin typeface="Cambria Math" panose="02040503050406030204" pitchFamily="18" charset="0"/>
                          </a:rPr>
                          <m:t>𝑗</m:t>
                        </m:r>
                      </m:sub>
                    </m:sSub>
                    <m:r>
                      <a:rPr lang="en-US" altLang="zh-CN" i="1">
                        <a:latin typeface="Cambria Math" panose="02040503050406030204" pitchFamily="18" charset="0"/>
                      </a:rPr>
                      <m:t>&lt;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𝑓</m:t>
                        </m:r>
                      </m:e>
                      <m:sub>
                        <m:r>
                          <a:rPr lang="en-US" altLang="zh-CN" i="1">
                            <a:latin typeface="Cambria Math" panose="02040503050406030204" pitchFamily="18" charset="0"/>
                          </a:rPr>
                          <m:t>𝑗</m:t>
                        </m:r>
                      </m:sub>
                    </m:sSub>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oMath>
                </a14:m>
                <a:r>
                  <a:rPr lang="zh-CN" altLang="zh-CN" dirty="0"/>
                  <a:t>，则</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𝑧</m:t>
                        </m:r>
                      </m:e>
                      <m:sub>
                        <m:r>
                          <a:rPr lang="en-US" altLang="zh-CN" i="1">
                            <a:latin typeface="Cambria Math" panose="02040503050406030204" pitchFamily="18" charset="0"/>
                          </a:rPr>
                          <m:t>𝑗</m:t>
                        </m:r>
                      </m:sub>
                    </m:sSub>
                    <m:r>
                      <a:rPr lang="en-US" altLang="zh-CN">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𝑓</m:t>
                        </m:r>
                      </m:e>
                      <m:sub>
                        <m:r>
                          <a:rPr lang="en-US" altLang="zh-CN" i="1">
                            <a:latin typeface="Cambria Math" panose="02040503050406030204" pitchFamily="18" charset="0"/>
                          </a:rPr>
                          <m:t>𝑗</m:t>
                        </m:r>
                      </m:sub>
                    </m:sSub>
                    <m:d>
                      <m:dPr>
                        <m:ctrlPr>
                          <a:rPr lang="zh-CN" altLang="zh-CN" i="1">
                            <a:latin typeface="Cambria Math" panose="02040503050406030204" pitchFamily="18" charset="0"/>
                          </a:rPr>
                        </m:ctrlPr>
                      </m:dPr>
                      <m:e>
                        <m:sSup>
                          <m:sSupPr>
                            <m:ctrlPr>
                              <a:rPr lang="zh-CN" altLang="zh-CN" i="1">
                                <a:latin typeface="Cambria Math" panose="02040503050406030204" pitchFamily="18" charset="0"/>
                              </a:rPr>
                            </m:ctrlPr>
                          </m:sSupPr>
                          <m:e>
                            <m:r>
                              <a:rPr lang="en-US" altLang="zh-CN" i="1">
                                <a:latin typeface="Cambria Math" panose="02040503050406030204" pitchFamily="18" charset="0"/>
                              </a:rPr>
                              <m:t>𝑦</m:t>
                            </m:r>
                          </m:e>
                          <m:sup>
                            <m:r>
                              <a:rPr lang="en-US" altLang="zh-CN" i="1">
                                <a:latin typeface="Cambria Math" panose="02040503050406030204" pitchFamily="18" charset="0"/>
                              </a:rPr>
                              <m:t>′</m:t>
                            </m:r>
                          </m:sup>
                        </m:sSup>
                      </m:e>
                    </m:d>
                    <m:r>
                      <a:rPr lang="en-US" altLang="zh-CN">
                        <a:latin typeface="Cambria Math" panose="02040503050406030204" pitchFamily="18" charset="0"/>
                      </a:rPr>
                      <m:t>,</m:t>
                    </m:r>
                    <m:r>
                      <a:rPr lang="en-US" altLang="zh-CN" i="1">
                        <a:latin typeface="Cambria Math" panose="02040503050406030204" pitchFamily="18" charset="0"/>
                      </a:rPr>
                      <m:t>𝑗</m:t>
                    </m:r>
                    <m:r>
                      <a:rPr lang="en-US" altLang="zh-CN" i="1">
                        <a:latin typeface="Cambria Math" panose="02040503050406030204" pitchFamily="18" charset="0"/>
                      </a:rPr>
                      <m:t>=1,2,…,</m:t>
                    </m:r>
                    <m:r>
                      <a:rPr lang="en-US" altLang="zh-CN" i="1">
                        <a:latin typeface="Cambria Math" panose="02040503050406030204" pitchFamily="18" charset="0"/>
                      </a:rPr>
                      <m:t>𝑚</m:t>
                    </m:r>
                  </m:oMath>
                </a14:m>
                <a:r>
                  <a:rPr lang="zh-CN" altLang="zh-CN" dirty="0"/>
                  <a:t>。</a:t>
                </a:r>
              </a:p>
              <a:p>
                <a:r>
                  <a:rPr lang="en-US" altLang="zh-CN" dirty="0"/>
                  <a:t>	Step 2.4:</a:t>
                </a:r>
                <a:r>
                  <a:rPr lang="zh-CN" altLang="zh-CN" dirty="0"/>
                  <a:t>若</a:t>
                </a:r>
                <a14:m>
                  <m:oMath xmlns:m="http://schemas.openxmlformats.org/officeDocument/2006/math">
                    <m:sSup>
                      <m:sSupPr>
                        <m:ctrlPr>
                          <a:rPr lang="zh-CN" altLang="zh-CN" i="1">
                            <a:latin typeface="Cambria Math" panose="02040503050406030204" pitchFamily="18" charset="0"/>
                          </a:rPr>
                        </m:ctrlPr>
                      </m:sSupPr>
                      <m:e>
                        <m:r>
                          <m:rPr>
                            <m:sty m:val="p"/>
                          </m:rPr>
                          <a:rPr lang="en-US" altLang="zh-CN">
                            <a:latin typeface="Cambria Math" panose="02040503050406030204" pitchFamily="18" charset="0"/>
                          </a:rPr>
                          <m:t>g</m:t>
                        </m:r>
                      </m:e>
                      <m:sup>
                        <m:r>
                          <a:rPr lang="en-US" altLang="zh-CN" i="1">
                            <a:latin typeface="Cambria Math" panose="02040503050406030204" pitchFamily="18" charset="0"/>
                          </a:rPr>
                          <m:t>𝑡𝑒</m:t>
                        </m:r>
                      </m:sup>
                    </m:sSup>
                    <m:d>
                      <m:dPr>
                        <m:ctrlPr>
                          <a:rPr lang="zh-CN" altLang="zh-CN" i="1">
                            <a:latin typeface="Cambria Math" panose="02040503050406030204" pitchFamily="18" charset="0"/>
                          </a:rPr>
                        </m:ctrlPr>
                      </m:dPr>
                      <m:e>
                        <m:sSup>
                          <m:sSupPr>
                            <m:ctrlPr>
                              <a:rPr lang="zh-CN" altLang="zh-CN" i="1">
                                <a:latin typeface="Cambria Math" panose="02040503050406030204" pitchFamily="18" charset="0"/>
                              </a:rPr>
                            </m:ctrlPr>
                          </m:sSupPr>
                          <m:e>
                            <m:r>
                              <a:rPr lang="en-US" altLang="zh-CN" i="1">
                                <a:latin typeface="Cambria Math" panose="02040503050406030204" pitchFamily="18" charset="0"/>
                              </a:rPr>
                              <m:t>𝑦</m:t>
                            </m:r>
                          </m:e>
                          <m:sup>
                            <m:r>
                              <a:rPr lang="en-US" altLang="zh-CN" i="1">
                                <a:latin typeface="Cambria Math" panose="02040503050406030204" pitchFamily="18" charset="0"/>
                              </a:rPr>
                              <m:t>′</m:t>
                            </m:r>
                          </m:sup>
                        </m:sSup>
                      </m:e>
                      <m:e>
                        <m:sSup>
                          <m:sSupPr>
                            <m:ctrlPr>
                              <a:rPr lang="zh-CN" altLang="zh-CN" i="1">
                                <a:latin typeface="Cambria Math" panose="02040503050406030204" pitchFamily="18" charset="0"/>
                              </a:rPr>
                            </m:ctrlPr>
                          </m:sSupPr>
                          <m:e>
                            <m:r>
                              <a:rPr lang="en-US" altLang="zh-CN" i="1">
                                <a:latin typeface="Cambria Math" panose="02040503050406030204" pitchFamily="18" charset="0"/>
                              </a:rPr>
                              <m:t>𝜆</m:t>
                            </m:r>
                          </m:e>
                          <m:sup>
                            <m:r>
                              <a:rPr lang="en-US" altLang="zh-CN" i="1">
                                <a:latin typeface="Cambria Math" panose="02040503050406030204" pitchFamily="18" charset="0"/>
                              </a:rPr>
                              <m:t>𝑗</m:t>
                            </m:r>
                          </m:sup>
                        </m:sSup>
                        <m:r>
                          <a:rPr lang="en-US" altLang="zh-CN" i="1">
                            <a:latin typeface="Cambria Math" panose="02040503050406030204" pitchFamily="18" charset="0"/>
                          </a:rPr>
                          <m:t>,</m:t>
                        </m:r>
                        <m:r>
                          <a:rPr lang="en-US" altLang="zh-CN" i="1">
                            <a:latin typeface="Cambria Math" panose="02040503050406030204" pitchFamily="18" charset="0"/>
                          </a:rPr>
                          <m:t>𝑧</m:t>
                        </m:r>
                      </m:e>
                    </m:d>
                    <m:r>
                      <a:rPr lang="en-US" altLang="zh-CN" i="1">
                        <a:latin typeface="Cambria Math" panose="02040503050406030204" pitchFamily="18" charset="0"/>
                      </a:rPr>
                      <m:t>≤</m:t>
                    </m:r>
                    <m:sSup>
                      <m:sSupPr>
                        <m:ctrlPr>
                          <a:rPr lang="zh-CN" altLang="zh-CN" i="1">
                            <a:latin typeface="Cambria Math" panose="02040503050406030204" pitchFamily="18" charset="0"/>
                          </a:rPr>
                        </m:ctrlPr>
                      </m:sSupPr>
                      <m:e>
                        <m:r>
                          <m:rPr>
                            <m:sty m:val="p"/>
                          </m:rPr>
                          <a:rPr lang="en-US" altLang="zh-CN">
                            <a:latin typeface="Cambria Math" panose="02040503050406030204" pitchFamily="18" charset="0"/>
                          </a:rPr>
                          <m:t>g</m:t>
                        </m:r>
                      </m:e>
                      <m:sup>
                        <m:r>
                          <a:rPr lang="en-US" altLang="zh-CN" i="1">
                            <a:latin typeface="Cambria Math" panose="02040503050406030204" pitchFamily="18" charset="0"/>
                          </a:rPr>
                          <m:t>𝑡𝑒</m:t>
                        </m:r>
                      </m:sup>
                    </m:sSup>
                    <m:d>
                      <m:dPr>
                        <m:ctrlPr>
                          <a:rPr lang="zh-CN" altLang="zh-CN" i="1">
                            <a:latin typeface="Cambria Math" panose="02040503050406030204" pitchFamily="18" charset="0"/>
                          </a:rPr>
                        </m:ctrlPr>
                      </m:dPr>
                      <m:e>
                        <m:sSup>
                          <m:sSupPr>
                            <m:ctrlPr>
                              <a:rPr lang="zh-CN" altLang="zh-CN" i="1">
                                <a:latin typeface="Cambria Math" panose="02040503050406030204" pitchFamily="18" charset="0"/>
                              </a:rPr>
                            </m:ctrlPr>
                          </m:sSupPr>
                          <m:e>
                            <m:r>
                              <a:rPr lang="en-US" altLang="zh-CN" i="1">
                                <a:latin typeface="Cambria Math" panose="02040503050406030204" pitchFamily="18" charset="0"/>
                              </a:rPr>
                              <m:t>𝑥</m:t>
                            </m:r>
                          </m:e>
                          <m:sup>
                            <m:r>
                              <a:rPr lang="en-US" altLang="zh-CN" i="1">
                                <a:latin typeface="Cambria Math" panose="02040503050406030204" pitchFamily="18" charset="0"/>
                              </a:rPr>
                              <m:t>𝑗</m:t>
                            </m:r>
                          </m:sup>
                        </m:sSup>
                      </m:e>
                      <m:e>
                        <m:sSup>
                          <m:sSupPr>
                            <m:ctrlPr>
                              <a:rPr lang="zh-CN" altLang="zh-CN" i="1">
                                <a:latin typeface="Cambria Math" panose="02040503050406030204" pitchFamily="18" charset="0"/>
                              </a:rPr>
                            </m:ctrlPr>
                          </m:sSupPr>
                          <m:e>
                            <m:r>
                              <a:rPr lang="en-US" altLang="zh-CN" i="1">
                                <a:latin typeface="Cambria Math" panose="02040503050406030204" pitchFamily="18" charset="0"/>
                              </a:rPr>
                              <m:t>𝜆</m:t>
                            </m:r>
                          </m:e>
                          <m:sup>
                            <m:r>
                              <a:rPr lang="en-US" altLang="zh-CN" i="1">
                                <a:latin typeface="Cambria Math" panose="02040503050406030204" pitchFamily="18" charset="0"/>
                              </a:rPr>
                              <m:t>𝑗</m:t>
                            </m:r>
                          </m:sup>
                        </m:sSup>
                        <m:r>
                          <a:rPr lang="en-US" altLang="zh-CN" i="1">
                            <a:latin typeface="Cambria Math" panose="02040503050406030204" pitchFamily="18" charset="0"/>
                          </a:rPr>
                          <m:t>,</m:t>
                        </m:r>
                        <m:r>
                          <a:rPr lang="en-US" altLang="zh-CN" i="1">
                            <a:latin typeface="Cambria Math" panose="02040503050406030204" pitchFamily="18" charset="0"/>
                          </a:rPr>
                          <m:t>𝑧</m:t>
                        </m:r>
                      </m:e>
                    </m:d>
                    <m:r>
                      <a:rPr lang="en-US" altLang="zh-CN" i="1">
                        <a:latin typeface="Cambria Math" panose="02040503050406030204" pitchFamily="18" charset="0"/>
                      </a:rPr>
                      <m:t>,</m:t>
                    </m:r>
                    <m:r>
                      <a:rPr lang="en-US" altLang="zh-CN" i="1">
                        <a:latin typeface="Cambria Math" panose="02040503050406030204" pitchFamily="18" charset="0"/>
                      </a:rPr>
                      <m:t>𝑗</m:t>
                    </m:r>
                    <m:r>
                      <a:rPr lang="en-US" altLang="zh-CN" i="1">
                        <a:latin typeface="Cambria Math" panose="02040503050406030204" pitchFamily="18" charset="0"/>
                      </a:rPr>
                      <m:t>∈</m:t>
                    </m:r>
                    <m:r>
                      <a:rPr lang="en-US" altLang="zh-CN" i="1">
                        <a:latin typeface="Cambria Math" panose="02040503050406030204" pitchFamily="18" charset="0"/>
                      </a:rPr>
                      <m:t>𝐵</m:t>
                    </m:r>
                    <m:d>
                      <m:dPr>
                        <m:ctrlPr>
                          <a:rPr lang="zh-CN" altLang="zh-CN" i="1">
                            <a:latin typeface="Cambria Math" panose="02040503050406030204" pitchFamily="18" charset="0"/>
                          </a:rPr>
                        </m:ctrlPr>
                      </m:dPr>
                      <m:e>
                        <m:r>
                          <a:rPr lang="en-US" altLang="zh-CN" i="1">
                            <a:latin typeface="Cambria Math" panose="02040503050406030204" pitchFamily="18" charset="0"/>
                          </a:rPr>
                          <m:t>𝑖</m:t>
                        </m:r>
                      </m:e>
                    </m:d>
                  </m:oMath>
                </a14:m>
                <a:r>
                  <a:rPr lang="zh-CN" altLang="zh-CN" dirty="0"/>
                  <a:t>，则</a:t>
                </a:r>
                <a14:m>
                  <m:oMath xmlns:m="http://schemas.openxmlformats.org/officeDocument/2006/math">
                    <m:sSup>
                      <m:sSupPr>
                        <m:ctrlPr>
                          <a:rPr lang="zh-CN" altLang="zh-CN" i="1">
                            <a:latin typeface="Cambria Math" panose="02040503050406030204" pitchFamily="18" charset="0"/>
                          </a:rPr>
                        </m:ctrlPr>
                      </m:sSupPr>
                      <m:e>
                        <m:r>
                          <a:rPr lang="en-US" altLang="zh-CN" i="1">
                            <a:latin typeface="Cambria Math" panose="02040503050406030204" pitchFamily="18" charset="0"/>
                          </a:rPr>
                          <m:t>𝑥</m:t>
                        </m:r>
                      </m:e>
                      <m:sup>
                        <m:r>
                          <a:rPr lang="en-US" altLang="zh-CN" i="1">
                            <a:latin typeface="Cambria Math" panose="02040503050406030204" pitchFamily="18" charset="0"/>
                          </a:rPr>
                          <m:t>𝑗</m:t>
                        </m:r>
                      </m:sup>
                    </m:sSup>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oMath>
                </a14:m>
                <a:r>
                  <a:rPr lang="en-US" altLang="zh-CN" dirty="0"/>
                  <a:t>,</a:t>
                </a:r>
                <a14:m>
                  <m:oMath xmlns:m="http://schemas.openxmlformats.org/officeDocument/2006/math">
                    <m:sSup>
                      <m:sSupPr>
                        <m:ctrlPr>
                          <a:rPr lang="zh-CN" altLang="zh-CN" i="1">
                            <a:latin typeface="Cambria Math" panose="02040503050406030204" pitchFamily="18" charset="0"/>
                          </a:rPr>
                        </m:ctrlPr>
                      </m:sSupPr>
                      <m:e>
                        <m:r>
                          <a:rPr lang="en-US" altLang="zh-CN" i="1">
                            <a:latin typeface="Cambria Math" panose="02040503050406030204" pitchFamily="18" charset="0"/>
                          </a:rPr>
                          <m:t>𝐹𝑉</m:t>
                        </m:r>
                      </m:e>
                      <m:sup>
                        <m:r>
                          <a:rPr lang="en-US" altLang="zh-CN" i="1">
                            <a:latin typeface="Cambria Math" panose="02040503050406030204" pitchFamily="18" charset="0"/>
                          </a:rPr>
                          <m:t>𝑗</m:t>
                        </m:r>
                      </m:sup>
                    </m:sSup>
                    <m:r>
                      <a:rPr lang="en-US" altLang="zh-CN" i="1">
                        <a:latin typeface="Cambria Math" panose="02040503050406030204" pitchFamily="18" charset="0"/>
                      </a:rPr>
                      <m:t>=</m:t>
                    </m:r>
                    <m:r>
                      <a:rPr lang="en-US" altLang="zh-CN" i="1">
                        <a:latin typeface="Cambria Math" panose="02040503050406030204" pitchFamily="18" charset="0"/>
                      </a:rPr>
                      <m:t>𝐹</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oMath>
                </a14:m>
                <a:r>
                  <a:rPr lang="zh-CN" altLang="zh-CN" dirty="0"/>
                  <a:t>。</a:t>
                </a:r>
              </a:p>
              <a:p>
                <a:r>
                  <a:rPr lang="en-US" altLang="zh-CN" dirty="0"/>
                  <a:t>	Step 2.5:</a:t>
                </a:r>
                <a:r>
                  <a:rPr lang="zh-CN" altLang="zh-CN" dirty="0"/>
                  <a:t>将</a:t>
                </a:r>
                <a:r>
                  <a:rPr lang="en-US" altLang="zh-CN" dirty="0"/>
                  <a:t>EP</a:t>
                </a:r>
                <a:r>
                  <a:rPr lang="zh-CN" altLang="zh-CN" dirty="0"/>
                  <a:t>中所有被</a:t>
                </a:r>
                <a14:m>
                  <m:oMath xmlns:m="http://schemas.openxmlformats.org/officeDocument/2006/math">
                    <m:r>
                      <a:rPr lang="en-US" altLang="zh-CN" i="1">
                        <a:latin typeface="Cambria Math" panose="02040503050406030204" pitchFamily="18" charset="0"/>
                      </a:rPr>
                      <m:t>𝐹</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oMath>
                </a14:m>
                <a:r>
                  <a:rPr lang="zh-CN" altLang="zh-CN" dirty="0"/>
                  <a:t>支配的解移出</a:t>
                </a:r>
                <a:r>
                  <a:rPr lang="en-US" altLang="zh-CN" dirty="0"/>
                  <a:t>EP</a:t>
                </a:r>
                <a:r>
                  <a:rPr lang="zh-CN" altLang="zh-CN" dirty="0"/>
                  <a:t>；若</a:t>
                </a:r>
                <a14:m>
                  <m:oMath xmlns:m="http://schemas.openxmlformats.org/officeDocument/2006/math">
                    <m:r>
                      <a:rPr lang="en-US" altLang="zh-CN" i="1">
                        <a:latin typeface="Cambria Math" panose="02040503050406030204" pitchFamily="18" charset="0"/>
                      </a:rPr>
                      <m:t>𝐹</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oMath>
                </a14:m>
                <a:r>
                  <a:rPr lang="zh-CN" altLang="zh-CN" dirty="0"/>
                  <a:t>不被</a:t>
                </a:r>
                <a:r>
                  <a:rPr lang="en-US" altLang="zh-CN" dirty="0"/>
                  <a:t>EP</a:t>
                </a:r>
                <a:r>
                  <a:rPr lang="zh-CN" altLang="zh-CN" dirty="0"/>
                  <a:t>中的任意解支配，则将</a:t>
                </a:r>
                <a14:m>
                  <m:oMath xmlns:m="http://schemas.openxmlformats.org/officeDocument/2006/math">
                    <m:r>
                      <a:rPr lang="en-US" altLang="zh-CN" i="1">
                        <a:latin typeface="Cambria Math" panose="02040503050406030204" pitchFamily="18" charset="0"/>
                      </a:rPr>
                      <m:t>𝐹</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oMath>
                </a14:m>
                <a:r>
                  <a:rPr lang="zh-CN" altLang="zh-CN" dirty="0"/>
                  <a:t>移</a:t>
                </a:r>
                <a:r>
                  <a:rPr lang="en-US" altLang="zh-CN" dirty="0"/>
                  <a:t>	</a:t>
                </a:r>
                <a:r>
                  <a:rPr lang="zh-CN" altLang="zh-CN" dirty="0"/>
                  <a:t>入</a:t>
                </a:r>
                <a:r>
                  <a:rPr lang="en-US" altLang="zh-CN" dirty="0"/>
                  <a:t>EP</a:t>
                </a:r>
                <a:r>
                  <a:rPr lang="zh-CN" altLang="zh-CN" dirty="0"/>
                  <a:t>。</a:t>
                </a:r>
              </a:p>
              <a:p>
                <a:r>
                  <a:rPr lang="en-US" altLang="zh-CN" dirty="0"/>
                  <a:t>Step 3 </a:t>
                </a:r>
                <a:r>
                  <a:rPr lang="zh-CN" altLang="zh-CN" dirty="0"/>
                  <a:t>停止判断：若满足停止准则，则算法停止，输出</a:t>
                </a:r>
                <a:r>
                  <a:rPr lang="en-US" altLang="zh-CN" dirty="0"/>
                  <a:t>EP</a:t>
                </a:r>
                <a:r>
                  <a:rPr lang="zh-CN" altLang="zh-CN" dirty="0"/>
                  <a:t>，否则返回</a:t>
                </a:r>
                <a:r>
                  <a:rPr lang="en-US" altLang="zh-CN" dirty="0"/>
                  <a:t>Step 2</a:t>
                </a:r>
                <a:endParaRPr lang="zh-CN" altLang="zh-CN" dirty="0"/>
              </a:p>
            </p:txBody>
          </p:sp>
        </mc:Choice>
        <mc:Fallback xmlns="">
          <p:sp>
            <p:nvSpPr>
              <p:cNvPr id="13" name="文本框 12">
                <a:extLst>
                  <a:ext uri="{FF2B5EF4-FFF2-40B4-BE49-F238E27FC236}">
                    <a16:creationId xmlns:a16="http://schemas.microsoft.com/office/drawing/2014/main" id="{CDC0F86B-7467-E24C-8E83-1D006708FFC0}"/>
                  </a:ext>
                </a:extLst>
              </p:cNvPr>
              <p:cNvSpPr txBox="1">
                <a:spLocks noRot="1" noChangeAspect="1" noMove="1" noResize="1" noEditPoints="1" noAdjustHandles="1" noChangeArrowheads="1" noChangeShapeType="1" noTextEdit="1"/>
              </p:cNvSpPr>
              <p:nvPr/>
            </p:nvSpPr>
            <p:spPr>
              <a:xfrm>
                <a:off x="833972" y="1348181"/>
                <a:ext cx="10471335" cy="4370299"/>
              </a:xfrm>
              <a:prstGeom prst="rect">
                <a:avLst/>
              </a:prstGeom>
              <a:blipFill>
                <a:blip r:embed="rId3"/>
                <a:stretch>
                  <a:fillRect l="-485" t="-290" b="-115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845766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zh-CN" altLang="en-US" dirty="0"/>
              <a:t>第二部分 </a:t>
            </a:r>
            <a:r>
              <a:rPr kumimoji="1" lang="zh-CN" altLang="en-US" b="1" dirty="0"/>
              <a:t>算法框架</a:t>
            </a:r>
          </a:p>
        </p:txBody>
      </p:sp>
      <p:sp>
        <p:nvSpPr>
          <p:cNvPr id="13" name="文本框 12">
            <a:extLst>
              <a:ext uri="{FF2B5EF4-FFF2-40B4-BE49-F238E27FC236}">
                <a16:creationId xmlns:a16="http://schemas.microsoft.com/office/drawing/2014/main" id="{CDC0F86B-7467-E24C-8E83-1D006708FFC0}"/>
              </a:ext>
            </a:extLst>
          </p:cNvPr>
          <p:cNvSpPr txBox="1"/>
          <p:nvPr/>
        </p:nvSpPr>
        <p:spPr>
          <a:xfrm>
            <a:off x="833972" y="904835"/>
            <a:ext cx="2172464" cy="400110"/>
          </a:xfrm>
          <a:prstGeom prst="rect">
            <a:avLst/>
          </a:prstGeom>
          <a:noFill/>
        </p:spPr>
        <p:txBody>
          <a:bodyPr wrap="square" rtlCol="0">
            <a:spAutoFit/>
          </a:bodyPr>
          <a:lstStyle/>
          <a:p>
            <a:pPr lvl="0"/>
            <a:r>
              <a:rPr lang="zh-CN" altLang="zh-CN" sz="2000" b="1" dirty="0"/>
              <a:t>关键步骤</a:t>
            </a:r>
            <a:r>
              <a:rPr lang="zh-CN" altLang="en-US" sz="2000" b="1" dirty="0"/>
              <a:t>：</a:t>
            </a:r>
            <a:endParaRPr lang="zh-CN" altLang="zh-CN" sz="2000" b="1" dirty="0"/>
          </a:p>
        </p:txBody>
      </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7A7AF111-8289-6743-9906-9956E7F9B170}"/>
                  </a:ext>
                </a:extLst>
              </p:cNvPr>
              <p:cNvSpPr txBox="1"/>
              <p:nvPr/>
            </p:nvSpPr>
            <p:spPr>
              <a:xfrm>
                <a:off x="1025236" y="1717964"/>
                <a:ext cx="9490364" cy="1500988"/>
              </a:xfrm>
              <a:prstGeom prst="rect">
                <a:avLst/>
              </a:prstGeom>
              <a:noFill/>
            </p:spPr>
            <p:txBody>
              <a:bodyPr wrap="square" rtlCol="0">
                <a:spAutoFit/>
              </a:bodyPr>
              <a:lstStyle/>
              <a:p>
                <a:pPr lvl="0"/>
                <a:r>
                  <a:rPr lang="en-US" altLang="zh-CN" dirty="0"/>
                  <a:t>1.</a:t>
                </a:r>
                <a:r>
                  <a:rPr lang="zh-CN" altLang="zh-CN" dirty="0"/>
                  <a:t>如何生成</a:t>
                </a:r>
                <a14:m>
                  <m:oMath xmlns:m="http://schemas.openxmlformats.org/officeDocument/2006/math">
                    <m:r>
                      <a:rPr lang="en-US" altLang="zh-CN" i="1">
                        <a:latin typeface="Cambria Math" panose="02040503050406030204" pitchFamily="18" charset="0"/>
                      </a:rPr>
                      <m:t>𝐵</m:t>
                    </m:r>
                    <m:r>
                      <a:rPr lang="en-US" altLang="zh-CN" i="1">
                        <a:latin typeface="Cambria Math" panose="02040503050406030204" pitchFamily="18" charset="0"/>
                      </a:rPr>
                      <m:t>(</m:t>
                    </m:r>
                    <m:r>
                      <a:rPr lang="en-US" altLang="zh-CN" i="1">
                        <a:latin typeface="Cambria Math" panose="02040503050406030204" pitchFamily="18" charset="0"/>
                      </a:rPr>
                      <m:t>𝑖</m:t>
                    </m:r>
                    <m:r>
                      <a:rPr lang="en-US" altLang="zh-CN" i="1">
                        <a:latin typeface="Cambria Math" panose="02040503050406030204" pitchFamily="18" charset="0"/>
                      </a:rPr>
                      <m:t>)</m:t>
                    </m:r>
                  </m:oMath>
                </a14:m>
                <a:r>
                  <a:rPr lang="zh-CN" altLang="zh-CN" dirty="0"/>
                  <a:t>矩阵</a:t>
                </a:r>
              </a:p>
              <a:p>
                <a:r>
                  <a:rPr lang="zh-CN" altLang="zh-CN" dirty="0"/>
                  <a:t>计算权重向量之间的欧式距离，对于每个权重向量</a:t>
                </a:r>
                <a14:m>
                  <m:oMath xmlns:m="http://schemas.openxmlformats.org/officeDocument/2006/math">
                    <m:sSup>
                      <m:sSupPr>
                        <m:ctrlPr>
                          <a:rPr lang="zh-CN" altLang="zh-CN" i="1">
                            <a:latin typeface="Cambria Math" panose="02040503050406030204" pitchFamily="18" charset="0"/>
                          </a:rPr>
                        </m:ctrlPr>
                      </m:sSupPr>
                      <m:e>
                        <m:r>
                          <m:rPr>
                            <m:sty m:val="p"/>
                          </m:rPr>
                          <a:rPr lang="en-US" altLang="zh-CN">
                            <a:latin typeface="Cambria Math" panose="02040503050406030204" pitchFamily="18" charset="0"/>
                          </a:rPr>
                          <m:t>λ</m:t>
                        </m:r>
                      </m:e>
                      <m:sup>
                        <m:r>
                          <a:rPr lang="en-US" altLang="zh-CN" i="1">
                            <a:latin typeface="Cambria Math" panose="02040503050406030204" pitchFamily="18" charset="0"/>
                          </a:rPr>
                          <m:t>𝑖</m:t>
                        </m:r>
                      </m:sup>
                    </m:sSup>
                  </m:oMath>
                </a14:m>
                <a:r>
                  <a:rPr lang="zh-CN" altLang="zh-CN" dirty="0"/>
                  <a:t>得到离它最近的</a:t>
                </a:r>
                <a14:m>
                  <m:oMath xmlns:m="http://schemas.openxmlformats.org/officeDocument/2006/math">
                    <m:r>
                      <a:rPr lang="en-US" altLang="zh-CN" i="1">
                        <a:latin typeface="Cambria Math" panose="02040503050406030204" pitchFamily="18" charset="0"/>
                      </a:rPr>
                      <m:t>𝑇</m:t>
                    </m:r>
                  </m:oMath>
                </a14:m>
                <a:r>
                  <a:rPr lang="zh-CN" altLang="zh-CN" dirty="0"/>
                  <a:t>个权重向量存在</a:t>
                </a:r>
                <a14:m>
                  <m:oMath xmlns:m="http://schemas.openxmlformats.org/officeDocument/2006/math">
                    <m:r>
                      <a:rPr lang="en-US" altLang="zh-CN" i="1">
                        <a:latin typeface="Cambria Math" panose="02040503050406030204" pitchFamily="18" charset="0"/>
                      </a:rPr>
                      <m:t>𝐵</m:t>
                    </m:r>
                    <m:r>
                      <a:rPr lang="en-US" altLang="zh-CN">
                        <a:latin typeface="Cambria Math" panose="02040503050406030204" pitchFamily="18" charset="0"/>
                      </a:rPr>
                      <m:t>(</m:t>
                    </m:r>
                    <m:r>
                      <a:rPr lang="en-US" altLang="zh-CN" i="1">
                        <a:latin typeface="Cambria Math" panose="02040503050406030204" pitchFamily="18" charset="0"/>
                      </a:rPr>
                      <m:t>𝑖</m:t>
                    </m:r>
                    <m:r>
                      <a:rPr lang="en-US" altLang="zh-CN">
                        <a:latin typeface="Cambria Math" panose="02040503050406030204" pitchFamily="18" charset="0"/>
                      </a:rPr>
                      <m:t>)</m:t>
                    </m:r>
                  </m:oMath>
                </a14:m>
                <a:r>
                  <a:rPr lang="zh-CN" altLang="zh-CN" dirty="0"/>
                  <a:t>（相邻集合）中。注意</a:t>
                </a:r>
                <a14:m>
                  <m:oMath xmlns:m="http://schemas.openxmlformats.org/officeDocument/2006/math">
                    <m:sSup>
                      <m:sSupPr>
                        <m:ctrlPr>
                          <a:rPr lang="zh-CN" altLang="zh-CN" i="1">
                            <a:latin typeface="Cambria Math" panose="02040503050406030204" pitchFamily="18" charset="0"/>
                          </a:rPr>
                        </m:ctrlPr>
                      </m:sSupPr>
                      <m:e>
                        <m:r>
                          <m:rPr>
                            <m:sty m:val="p"/>
                          </m:rPr>
                          <a:rPr lang="en-US" altLang="zh-CN">
                            <a:latin typeface="Cambria Math" panose="02040503050406030204" pitchFamily="18" charset="0"/>
                          </a:rPr>
                          <m:t>λ</m:t>
                        </m:r>
                      </m:e>
                      <m:sup>
                        <m:r>
                          <a:rPr lang="en-US" altLang="zh-CN" i="1">
                            <a:latin typeface="Cambria Math" panose="02040503050406030204" pitchFamily="18" charset="0"/>
                          </a:rPr>
                          <m:t>𝑖</m:t>
                        </m:r>
                      </m:sup>
                    </m:sSup>
                  </m:oMath>
                </a14:m>
                <a:r>
                  <a:rPr lang="zh-CN" altLang="zh-CN" dirty="0"/>
                  <a:t>的取值范围</a:t>
                </a:r>
                <a14:m>
                  <m:oMath xmlns:m="http://schemas.openxmlformats.org/officeDocument/2006/math">
                    <m:nary>
                      <m:naryPr>
                        <m:chr m:val="∑"/>
                        <m:limLoc m:val="subSup"/>
                        <m:ctrlPr>
                          <a:rPr lang="zh-CN" altLang="zh-CN" i="1">
                            <a:latin typeface="Cambria Math" panose="02040503050406030204" pitchFamily="18" charset="0"/>
                          </a:rPr>
                        </m:ctrlPr>
                      </m:naryPr>
                      <m:sub>
                        <m:r>
                          <a:rPr lang="en-US" altLang="zh-CN" i="1">
                            <a:latin typeface="Cambria Math" panose="02040503050406030204" pitchFamily="18" charset="0"/>
                          </a:rPr>
                          <m:t>𝑖</m:t>
                        </m:r>
                        <m:r>
                          <a:rPr lang="en-US" altLang="zh-CN">
                            <a:latin typeface="Cambria Math" panose="02040503050406030204" pitchFamily="18" charset="0"/>
                          </a:rPr>
                          <m:t>=1</m:t>
                        </m:r>
                      </m:sub>
                      <m:sup>
                        <m:r>
                          <a:rPr lang="en-US" altLang="zh-CN" i="1">
                            <a:latin typeface="Cambria Math" panose="02040503050406030204" pitchFamily="18" charset="0"/>
                          </a:rPr>
                          <m:t>𝑚</m:t>
                        </m:r>
                      </m:sup>
                      <m:e>
                        <m:sSub>
                          <m:sSubPr>
                            <m:ctrlPr>
                              <a:rPr lang="zh-CN" altLang="zh-CN" i="1">
                                <a:latin typeface="Cambria Math" panose="02040503050406030204" pitchFamily="18" charset="0"/>
                              </a:rPr>
                            </m:ctrlPr>
                          </m:sSubPr>
                          <m:e>
                            <m:r>
                              <a:rPr lang="en-US" altLang="zh-CN" i="1">
                                <a:latin typeface="Cambria Math" panose="02040503050406030204" pitchFamily="18" charset="0"/>
                              </a:rPr>
                              <m:t>𝜆</m:t>
                            </m:r>
                          </m:e>
                          <m:sub>
                            <m:r>
                              <a:rPr lang="en-US" altLang="zh-CN" i="1">
                                <a:latin typeface="Cambria Math" panose="02040503050406030204" pitchFamily="18" charset="0"/>
                              </a:rPr>
                              <m:t>𝑖</m:t>
                            </m:r>
                          </m:sub>
                        </m:sSub>
                        <m:r>
                          <a:rPr lang="en-US" altLang="zh-CN">
                            <a:latin typeface="Cambria Math" panose="02040503050406030204" pitchFamily="18" charset="0"/>
                          </a:rPr>
                          <m:t>=1</m:t>
                        </m:r>
                      </m:e>
                    </m:nary>
                  </m:oMath>
                </a14:m>
                <a:r>
                  <a:rPr lang="en-US" altLang="zh-CN" dirty="0"/>
                  <a:t>(</a:t>
                </a:r>
                <a14:m>
                  <m:oMath xmlns:m="http://schemas.openxmlformats.org/officeDocument/2006/math">
                    <m:r>
                      <a:rPr lang="en-US" altLang="zh-CN" i="1">
                        <a:latin typeface="Cambria Math" panose="02040503050406030204" pitchFamily="18" charset="0"/>
                      </a:rPr>
                      <m:t>𝑚</m:t>
                    </m:r>
                    <m:r>
                      <a:rPr lang="en-US" altLang="zh-CN" i="1">
                        <a:latin typeface="Cambria Math" panose="02040503050406030204" pitchFamily="18" charset="0"/>
                      </a:rPr>
                      <m:t>=2</m:t>
                    </m:r>
                  </m:oMath>
                </a14:m>
                <a:r>
                  <a:rPr lang="en-US" altLang="zh-CN" dirty="0"/>
                  <a:t>)</a:t>
                </a:r>
                <a:r>
                  <a:rPr lang="zh-CN" altLang="zh-CN" dirty="0"/>
                  <a:t>，所以向量终端一定在橙线（</a:t>
                </a:r>
                <a14:m>
                  <m:oMath xmlns:m="http://schemas.openxmlformats.org/officeDocument/2006/math">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𝑥</m:t>
                    </m:r>
                    <m:r>
                      <a:rPr lang="en-US" altLang="zh-CN" i="1">
                        <a:latin typeface="Cambria Math" panose="02040503050406030204" pitchFamily="18" charset="0"/>
                      </a:rPr>
                      <m:t>+1</m:t>
                    </m:r>
                  </m:oMath>
                </a14:m>
                <a:r>
                  <a:rPr lang="zh-CN" altLang="zh-CN" dirty="0"/>
                  <a:t>）上，所以欧式距离越小，表示越相邻；</a:t>
                </a:r>
              </a:p>
              <a:p>
                <a:pPr>
                  <a:lnSpc>
                    <a:spcPct val="130000"/>
                  </a:lnSpc>
                  <a:spcBef>
                    <a:spcPts val="600"/>
                  </a:spcBef>
                </a:pPr>
                <a:endParaRPr kumimoji="1" lang="zh-CN" altLang="en-US" sz="1200" kern="0" dirty="0">
                  <a:latin typeface="微软雅黑" panose="020B0503020204020204" pitchFamily="34" charset="-122"/>
                  <a:ea typeface="微软雅黑" panose="020B0503020204020204" pitchFamily="34" charset="-122"/>
                  <a:cs typeface="+mn-ea"/>
                  <a:sym typeface="+mn-lt"/>
                </a:endParaRPr>
              </a:p>
            </p:txBody>
          </p:sp>
        </mc:Choice>
        <mc:Fallback xmlns="">
          <p:sp>
            <p:nvSpPr>
              <p:cNvPr id="3" name="文本框 2">
                <a:extLst>
                  <a:ext uri="{FF2B5EF4-FFF2-40B4-BE49-F238E27FC236}">
                    <a16:creationId xmlns:a16="http://schemas.microsoft.com/office/drawing/2014/main" id="{7A7AF111-8289-6743-9906-9956E7F9B170}"/>
                  </a:ext>
                </a:extLst>
              </p:cNvPr>
              <p:cNvSpPr txBox="1">
                <a:spLocks noRot="1" noChangeAspect="1" noMove="1" noResize="1" noEditPoints="1" noAdjustHandles="1" noChangeArrowheads="1" noChangeShapeType="1" noTextEdit="1"/>
              </p:cNvSpPr>
              <p:nvPr/>
            </p:nvSpPr>
            <p:spPr>
              <a:xfrm>
                <a:off x="1025236" y="1717964"/>
                <a:ext cx="9490364" cy="1500988"/>
              </a:xfrm>
              <a:prstGeom prst="rect">
                <a:avLst/>
              </a:prstGeom>
              <a:blipFill>
                <a:blip r:embed="rId3"/>
                <a:stretch>
                  <a:fillRect l="-535" t="-1681" b="-4202"/>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180C1328-CB2F-AF4E-9366-A1C3E818C1E9}"/>
              </a:ext>
            </a:extLst>
          </p:cNvPr>
          <p:cNvPicPr/>
          <p:nvPr/>
        </p:nvPicPr>
        <p:blipFill>
          <a:blip r:embed="rId4"/>
          <a:stretch>
            <a:fillRect/>
          </a:stretch>
        </p:blipFill>
        <p:spPr>
          <a:xfrm>
            <a:off x="3907183" y="3022370"/>
            <a:ext cx="4073035" cy="3388077"/>
          </a:xfrm>
          <a:prstGeom prst="rect">
            <a:avLst/>
          </a:prstGeom>
        </p:spPr>
      </p:pic>
    </p:spTree>
    <p:extLst>
      <p:ext uri="{BB962C8B-B14F-4D97-AF65-F5344CB8AC3E}">
        <p14:creationId xmlns:p14="http://schemas.microsoft.com/office/powerpoint/2010/main" val="39158225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zh-CN" altLang="en-US" dirty="0"/>
              <a:t>第二部分 </a:t>
            </a:r>
            <a:r>
              <a:rPr kumimoji="1" lang="zh-CN" altLang="en-US" b="1" dirty="0"/>
              <a:t>算法框架</a:t>
            </a:r>
          </a:p>
        </p:txBody>
      </p:sp>
      <p:sp>
        <p:nvSpPr>
          <p:cNvPr id="13" name="文本框 12">
            <a:extLst>
              <a:ext uri="{FF2B5EF4-FFF2-40B4-BE49-F238E27FC236}">
                <a16:creationId xmlns:a16="http://schemas.microsoft.com/office/drawing/2014/main" id="{CDC0F86B-7467-E24C-8E83-1D006708FFC0}"/>
              </a:ext>
            </a:extLst>
          </p:cNvPr>
          <p:cNvSpPr txBox="1"/>
          <p:nvPr/>
        </p:nvSpPr>
        <p:spPr>
          <a:xfrm>
            <a:off x="833972" y="904835"/>
            <a:ext cx="2172464" cy="400110"/>
          </a:xfrm>
          <a:prstGeom prst="rect">
            <a:avLst/>
          </a:prstGeom>
          <a:noFill/>
        </p:spPr>
        <p:txBody>
          <a:bodyPr wrap="square" rtlCol="0">
            <a:spAutoFit/>
          </a:bodyPr>
          <a:lstStyle/>
          <a:p>
            <a:pPr lvl="0"/>
            <a:r>
              <a:rPr lang="zh-CN" altLang="zh-CN" sz="2000" b="1" dirty="0"/>
              <a:t>关键步骤</a:t>
            </a:r>
            <a:r>
              <a:rPr lang="zh-CN" altLang="en-US" sz="2000" b="1" dirty="0"/>
              <a:t>：</a:t>
            </a:r>
            <a:endParaRPr lang="zh-CN" altLang="zh-CN" sz="2000" b="1" dirty="0"/>
          </a:p>
        </p:txBody>
      </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7A7AF111-8289-6743-9906-9956E7F9B170}"/>
                  </a:ext>
                </a:extLst>
              </p:cNvPr>
              <p:cNvSpPr txBox="1"/>
              <p:nvPr/>
            </p:nvSpPr>
            <p:spPr>
              <a:xfrm>
                <a:off x="1025236" y="1717964"/>
                <a:ext cx="9490364" cy="3473515"/>
              </a:xfrm>
              <a:prstGeom prst="rect">
                <a:avLst/>
              </a:prstGeom>
              <a:noFill/>
            </p:spPr>
            <p:txBody>
              <a:bodyPr wrap="square" rtlCol="0">
                <a:spAutoFit/>
              </a:bodyPr>
              <a:lstStyle/>
              <a:p>
                <a:r>
                  <a:rPr lang="en-US" altLang="zh-CN" dirty="0"/>
                  <a:t>2.</a:t>
                </a:r>
                <a:r>
                  <a:rPr lang="zh-CN" altLang="zh-CN" dirty="0"/>
                  <a:t>如何初始化和更新参考点：</a:t>
                </a:r>
                <a:endParaRPr lang="en-US" altLang="zh-CN" dirty="0"/>
              </a:p>
              <a:p>
                <a:endParaRPr lang="zh-CN" altLang="zh-CN" dirty="0"/>
              </a:p>
              <a:p>
                <a:r>
                  <a:rPr lang="en-US" altLang="zh-CN" b="1" dirty="0"/>
                  <a:t>a.</a:t>
                </a:r>
                <a:r>
                  <a:rPr lang="zh-CN" altLang="zh-CN" b="1" dirty="0"/>
                  <a:t>初始化参考点：</a:t>
                </a:r>
              </a:p>
              <a:p>
                <a:pPr/>
                <a14:m>
                  <m:oMathPara xmlns:m="http://schemas.openxmlformats.org/officeDocument/2006/math">
                    <m:oMathParaPr>
                      <m:jc m:val="centerGroup"/>
                    </m:oMathParaPr>
                    <m:oMath xmlns:m="http://schemas.openxmlformats.org/officeDocument/2006/math">
                      <m:sSup>
                        <m:sSupPr>
                          <m:ctrlPr>
                            <a:rPr lang="zh-CN" altLang="zh-CN" i="1">
                              <a:latin typeface="Cambria Math" panose="02040503050406030204" pitchFamily="18" charset="0"/>
                            </a:rPr>
                          </m:ctrlPr>
                        </m:sSupPr>
                        <m:e>
                          <m:r>
                            <a:rPr lang="en-US" altLang="zh-CN" i="1">
                              <a:latin typeface="Cambria Math" panose="02040503050406030204" pitchFamily="18" charset="0"/>
                            </a:rPr>
                            <m:t>𝑧</m:t>
                          </m:r>
                        </m:e>
                        <m:sup>
                          <m:r>
                            <a:rPr lang="en-US" altLang="zh-CN" i="1">
                              <a:latin typeface="Cambria Math" panose="02040503050406030204" pitchFamily="18" charset="0"/>
                            </a:rPr>
                            <m:t>∗</m:t>
                          </m:r>
                        </m:sup>
                      </m:sSup>
                      <m:r>
                        <a:rPr lang="en-US" altLang="zh-CN" i="1">
                          <a:latin typeface="Cambria Math" panose="02040503050406030204" pitchFamily="18" charset="0"/>
                        </a:rPr>
                        <m:t>=</m:t>
                      </m:r>
                      <m:sSup>
                        <m:sSupPr>
                          <m:ctrlPr>
                            <a:rPr lang="zh-CN" altLang="zh-CN" i="1">
                              <a:latin typeface="Cambria Math" panose="02040503050406030204" pitchFamily="18" charset="0"/>
                            </a:rPr>
                          </m:ctrlPr>
                        </m:sSupPr>
                        <m:e>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𝑧</m:t>
                              </m:r>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𝑧</m:t>
                              </m:r>
                            </m:e>
                            <m:sub>
                              <m:r>
                                <a:rPr lang="en-US" altLang="zh-CN" i="1">
                                  <a:latin typeface="Cambria Math" panose="02040503050406030204" pitchFamily="18" charset="0"/>
                                </a:rPr>
                                <m:t>𝑚</m:t>
                              </m:r>
                            </m:sub>
                          </m:sSub>
                          <m:r>
                            <a:rPr lang="en-US" altLang="zh-CN" i="1">
                              <a:latin typeface="Cambria Math" panose="02040503050406030204" pitchFamily="18" charset="0"/>
                            </a:rPr>
                            <m:t>)</m:t>
                          </m:r>
                        </m:e>
                        <m:sup>
                          <m:r>
                            <a:rPr lang="en-US" altLang="zh-CN" i="1">
                              <a:latin typeface="Cambria Math" panose="02040503050406030204" pitchFamily="18" charset="0"/>
                            </a:rPr>
                            <m:t>𝑇</m:t>
                          </m:r>
                        </m:sup>
                      </m:sSup>
                    </m:oMath>
                  </m:oMathPara>
                </a14:m>
                <a:endParaRPr lang="zh-CN" altLang="zh-CN" dirty="0"/>
              </a:p>
              <a:p>
                <a:r>
                  <a:rPr lang="zh-CN" altLang="zh-CN" dirty="0"/>
                  <a:t>其中</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𝑧</m:t>
                        </m:r>
                      </m:e>
                      <m:sub>
                        <m:r>
                          <a:rPr lang="en-US" altLang="zh-CN" i="1">
                            <a:latin typeface="Cambria Math" panose="02040503050406030204" pitchFamily="18" charset="0"/>
                          </a:rPr>
                          <m:t>𝑖</m:t>
                        </m:r>
                      </m:sub>
                    </m:sSub>
                    <m:r>
                      <a:rPr lang="en-US" altLang="zh-CN" i="1">
                        <a:latin typeface="Cambria Math" panose="02040503050406030204" pitchFamily="18" charset="0"/>
                      </a:rPr>
                      <m:t>=</m:t>
                    </m:r>
                    <m:r>
                      <m:rPr>
                        <m:sty m:val="p"/>
                      </m:rPr>
                      <a:rPr lang="en-US" altLang="zh-CN">
                        <a:latin typeface="Cambria Math" panose="02040503050406030204" pitchFamily="18" charset="0"/>
                      </a:rPr>
                      <m:t>min</m:t>
                    </m:r>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𝑓</m:t>
                        </m:r>
                      </m:e>
                      <m:sub>
                        <m:r>
                          <a:rPr lang="en-US" altLang="zh-CN" i="1">
                            <a:latin typeface="Cambria Math" panose="02040503050406030204" pitchFamily="18" charset="0"/>
                          </a:rPr>
                          <m:t>𝑖</m:t>
                        </m:r>
                      </m:sub>
                    </m:sSub>
                    <m:d>
                      <m:dPr>
                        <m:ctrlPr>
                          <a:rPr lang="zh-CN" altLang="zh-CN" i="1">
                            <a:latin typeface="Cambria Math" panose="02040503050406030204" pitchFamily="18" charset="0"/>
                          </a:rPr>
                        </m:ctrlPr>
                      </m:dPr>
                      <m:e>
                        <m:sSup>
                          <m:sSupPr>
                            <m:ctrlPr>
                              <a:rPr lang="zh-CN" altLang="zh-CN" i="1">
                                <a:latin typeface="Cambria Math" panose="02040503050406030204" pitchFamily="18" charset="0"/>
                              </a:rPr>
                            </m:ctrlPr>
                          </m:sSupPr>
                          <m:e>
                            <m:r>
                              <a:rPr lang="en-US" altLang="zh-CN" i="1">
                                <a:latin typeface="Cambria Math" panose="02040503050406030204" pitchFamily="18" charset="0"/>
                              </a:rPr>
                              <m:t>𝑥</m:t>
                            </m:r>
                          </m:e>
                          <m:sup>
                            <m:r>
                              <a:rPr lang="en-US" altLang="zh-CN" i="1">
                                <a:latin typeface="Cambria Math" panose="02040503050406030204" pitchFamily="18" charset="0"/>
                              </a:rPr>
                              <m:t>1</m:t>
                            </m:r>
                          </m:sup>
                        </m:sSup>
                      </m:e>
                    </m:d>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𝑓</m:t>
                        </m:r>
                      </m:e>
                      <m:sub>
                        <m:r>
                          <a:rPr lang="en-US" altLang="zh-CN" i="1">
                            <a:latin typeface="Cambria Math" panose="02040503050406030204" pitchFamily="18" charset="0"/>
                          </a:rPr>
                          <m:t>𝑖</m:t>
                        </m:r>
                      </m:sub>
                    </m:sSub>
                    <m:d>
                      <m:dPr>
                        <m:ctrlPr>
                          <a:rPr lang="zh-CN" altLang="zh-CN" i="1">
                            <a:latin typeface="Cambria Math" panose="02040503050406030204" pitchFamily="18" charset="0"/>
                          </a:rPr>
                        </m:ctrlPr>
                      </m:dPr>
                      <m:e>
                        <m:sSup>
                          <m:sSupPr>
                            <m:ctrlPr>
                              <a:rPr lang="zh-CN" altLang="zh-CN" i="1">
                                <a:latin typeface="Cambria Math" panose="02040503050406030204" pitchFamily="18" charset="0"/>
                              </a:rPr>
                            </m:ctrlPr>
                          </m:sSupPr>
                          <m:e>
                            <m:r>
                              <a:rPr lang="en-US" altLang="zh-CN" i="1">
                                <a:latin typeface="Cambria Math" panose="02040503050406030204" pitchFamily="18" charset="0"/>
                              </a:rPr>
                              <m:t>𝑥</m:t>
                            </m:r>
                          </m:e>
                          <m:sup>
                            <m:r>
                              <a:rPr lang="en-US" altLang="zh-CN" i="1">
                                <a:latin typeface="Cambria Math" panose="02040503050406030204" pitchFamily="18" charset="0"/>
                              </a:rPr>
                              <m:t>2</m:t>
                            </m:r>
                          </m:sup>
                        </m:sSup>
                      </m:e>
                    </m:d>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𝑓</m:t>
                        </m:r>
                      </m:e>
                      <m:sub>
                        <m:r>
                          <a:rPr lang="en-US" altLang="zh-CN" i="1">
                            <a:latin typeface="Cambria Math" panose="02040503050406030204" pitchFamily="18" charset="0"/>
                          </a:rPr>
                          <m:t>𝑖</m:t>
                        </m:r>
                      </m:sub>
                    </m:sSub>
                    <m:d>
                      <m:dPr>
                        <m:ctrlPr>
                          <a:rPr lang="zh-CN" altLang="zh-CN" i="1">
                            <a:latin typeface="Cambria Math" panose="02040503050406030204" pitchFamily="18" charset="0"/>
                          </a:rPr>
                        </m:ctrlPr>
                      </m:dPr>
                      <m:e>
                        <m:sSup>
                          <m:sSupPr>
                            <m:ctrlPr>
                              <a:rPr lang="zh-CN" altLang="zh-CN" i="1">
                                <a:latin typeface="Cambria Math" panose="02040503050406030204" pitchFamily="18" charset="0"/>
                              </a:rPr>
                            </m:ctrlPr>
                          </m:sSupPr>
                          <m:e>
                            <m:r>
                              <a:rPr lang="en-US" altLang="zh-CN" i="1">
                                <a:latin typeface="Cambria Math" panose="02040503050406030204" pitchFamily="18" charset="0"/>
                              </a:rPr>
                              <m:t>𝑥</m:t>
                            </m:r>
                          </m:e>
                          <m:sup>
                            <m:r>
                              <a:rPr lang="en-US" altLang="zh-CN" i="1">
                                <a:latin typeface="Cambria Math" panose="02040503050406030204" pitchFamily="18" charset="0"/>
                              </a:rPr>
                              <m:t>𝑁</m:t>
                            </m:r>
                          </m:sup>
                        </m:sSup>
                      </m:e>
                    </m:d>
                    <m:r>
                      <a:rPr lang="en-US" altLang="zh-CN" i="1">
                        <a:latin typeface="Cambria Math" panose="02040503050406030204" pitchFamily="18" charset="0"/>
                      </a:rPr>
                      <m:t>}</m:t>
                    </m:r>
                  </m:oMath>
                </a14:m>
                <a:r>
                  <a:rPr lang="zh-CN" altLang="zh-CN" dirty="0"/>
                  <a:t>，即每个目标分量上的最大值或最小值（视优化问题而定，这里是最小化优化）</a:t>
                </a:r>
                <a:endParaRPr lang="en-US" altLang="zh-CN" dirty="0"/>
              </a:p>
              <a:p>
                <a:endParaRPr lang="zh-CN" altLang="zh-CN" dirty="0"/>
              </a:p>
              <a:p>
                <a:r>
                  <a:rPr lang="en-US" altLang="zh-CN" b="1" dirty="0"/>
                  <a:t>b.</a:t>
                </a:r>
                <a:r>
                  <a:rPr lang="zh-CN" altLang="zh-CN" b="1" dirty="0"/>
                  <a:t>更新参考点：</a:t>
                </a:r>
              </a:p>
              <a:p>
                <a:r>
                  <a:rPr lang="zh-CN" altLang="zh-CN" dirty="0"/>
                  <a:t>在交叉变异后产生新解</a:t>
                </a:r>
                <a14:m>
                  <m:oMath xmlns:m="http://schemas.openxmlformats.org/officeDocument/2006/math">
                    <m:r>
                      <a:rPr lang="en-US" altLang="zh-CN" i="1">
                        <a:latin typeface="Cambria Math" panose="02040503050406030204" pitchFamily="18" charset="0"/>
                      </a:rPr>
                      <m:t>𝑦</m:t>
                    </m:r>
                    <m:r>
                      <a:rPr lang="en-US" altLang="zh-CN" i="1">
                        <a:latin typeface="Cambria Math" panose="02040503050406030204" pitchFamily="18" charset="0"/>
                      </a:rPr>
                      <m:t>′</m:t>
                    </m:r>
                  </m:oMath>
                </a14:m>
                <a:r>
                  <a:rPr lang="zh-CN" altLang="zh-CN" dirty="0"/>
                  <a:t>，需要比新解较</a:t>
                </a:r>
                <a14:m>
                  <m:oMath xmlns:m="http://schemas.openxmlformats.org/officeDocument/2006/math">
                    <m:r>
                      <a:rPr lang="en-US" altLang="zh-CN" i="1">
                        <a:latin typeface="Cambria Math" panose="02040503050406030204" pitchFamily="18" charset="0"/>
                      </a:rPr>
                      <m:t>𝑦</m:t>
                    </m:r>
                    <m:r>
                      <a:rPr lang="en-US" altLang="zh-CN" i="1">
                        <a:latin typeface="Cambria Math" panose="02040503050406030204" pitchFamily="18" charset="0"/>
                      </a:rPr>
                      <m:t>′</m:t>
                    </m:r>
                  </m:oMath>
                </a14:m>
                <a:r>
                  <a:rPr lang="zh-CN" altLang="zh-CN" dirty="0"/>
                  <a:t>的目标</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𝑓</m:t>
                        </m:r>
                      </m:e>
                      <m:sub>
                        <m:r>
                          <a:rPr lang="en-US" altLang="zh-CN" i="1">
                            <a:latin typeface="Cambria Math" panose="02040503050406030204" pitchFamily="18" charset="0"/>
                          </a:rPr>
                          <m:t>𝑖</m:t>
                        </m:r>
                      </m:sub>
                    </m:sSub>
                    <m:d>
                      <m:dPr>
                        <m:ctrlPr>
                          <a:rPr lang="zh-CN" altLang="zh-CN" i="1">
                            <a:latin typeface="Cambria Math" panose="02040503050406030204" pitchFamily="18" charset="0"/>
                          </a:rPr>
                        </m:ctrlPr>
                      </m:dPr>
                      <m:e>
                        <m:r>
                          <a:rPr lang="en-US" altLang="zh-CN" i="1">
                            <a:latin typeface="Cambria Math" panose="02040503050406030204" pitchFamily="18" charset="0"/>
                          </a:rPr>
                          <m:t>𝑦</m:t>
                        </m:r>
                        <m:r>
                          <a:rPr lang="en-US" altLang="zh-CN" i="1">
                            <a:latin typeface="Cambria Math" panose="02040503050406030204" pitchFamily="18" charset="0"/>
                          </a:rPr>
                          <m:t>′</m:t>
                        </m:r>
                      </m:e>
                    </m:d>
                  </m:oMath>
                </a14:m>
                <a:r>
                  <a:rPr lang="zh-CN" altLang="zh-CN" dirty="0"/>
                  <a:t>各个分量上的值和参考点</a:t>
                </a:r>
                <a14:m>
                  <m:oMath xmlns:m="http://schemas.openxmlformats.org/officeDocument/2006/math">
                    <m:sSup>
                      <m:sSupPr>
                        <m:ctrlPr>
                          <a:rPr lang="zh-CN" altLang="zh-CN" i="1">
                            <a:latin typeface="Cambria Math" panose="02040503050406030204" pitchFamily="18" charset="0"/>
                          </a:rPr>
                        </m:ctrlPr>
                      </m:sSupPr>
                      <m:e>
                        <m:r>
                          <a:rPr lang="en-US" altLang="zh-CN" i="1">
                            <a:latin typeface="Cambria Math" panose="02040503050406030204" pitchFamily="18" charset="0"/>
                          </a:rPr>
                          <m:t>𝑧</m:t>
                        </m:r>
                      </m:e>
                      <m:sup>
                        <m:r>
                          <a:rPr lang="en-US" altLang="zh-CN" i="1">
                            <a:latin typeface="Cambria Math" panose="02040503050406030204" pitchFamily="18" charset="0"/>
                          </a:rPr>
                          <m:t>∗</m:t>
                        </m:r>
                      </m:sup>
                    </m:sSup>
                  </m:oMath>
                </a14:m>
                <a:r>
                  <a:rPr lang="zh-CN" altLang="zh-CN" dirty="0"/>
                  <a:t>上各个分量上的值。视优化问题而定，如果是最小化优化的话，目标</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𝑓</m:t>
                        </m:r>
                      </m:e>
                      <m:sub>
                        <m:r>
                          <a:rPr lang="en-US" altLang="zh-CN" i="1">
                            <a:latin typeface="Cambria Math" panose="02040503050406030204" pitchFamily="18" charset="0"/>
                          </a:rPr>
                          <m:t>𝑖</m:t>
                        </m:r>
                      </m:sub>
                    </m:sSub>
                    <m:d>
                      <m:dPr>
                        <m:ctrlPr>
                          <a:rPr lang="zh-CN" altLang="zh-CN" i="1">
                            <a:latin typeface="Cambria Math" panose="02040503050406030204" pitchFamily="18" charset="0"/>
                          </a:rPr>
                        </m:ctrlPr>
                      </m:dPr>
                      <m:e>
                        <m:r>
                          <a:rPr lang="en-US" altLang="zh-CN" i="1">
                            <a:latin typeface="Cambria Math" panose="02040503050406030204" pitchFamily="18" charset="0"/>
                          </a:rPr>
                          <m:t>𝑦</m:t>
                        </m:r>
                        <m:r>
                          <a:rPr lang="en-US" altLang="zh-CN" i="1">
                            <a:latin typeface="Cambria Math" panose="02040503050406030204" pitchFamily="18" charset="0"/>
                          </a:rPr>
                          <m:t>′</m:t>
                        </m:r>
                      </m:e>
                    </m:d>
                  </m:oMath>
                </a14:m>
                <a:r>
                  <a:rPr lang="zh-CN" altLang="zh-CN" dirty="0"/>
                  <a:t>分量更小，那么</a:t>
                </a:r>
                <a14:m>
                  <m:oMath xmlns:m="http://schemas.openxmlformats.org/officeDocument/2006/math">
                    <m:sSup>
                      <m:sSupPr>
                        <m:ctrlPr>
                          <a:rPr lang="zh-CN" altLang="zh-CN" i="1">
                            <a:latin typeface="Cambria Math" panose="02040503050406030204" pitchFamily="18" charset="0"/>
                          </a:rPr>
                        </m:ctrlPr>
                      </m:sSupPr>
                      <m:e>
                        <m:r>
                          <a:rPr lang="en-US" altLang="zh-CN" i="1">
                            <a:latin typeface="Cambria Math" panose="02040503050406030204" pitchFamily="18" charset="0"/>
                          </a:rPr>
                          <m:t>𝑧</m:t>
                        </m:r>
                      </m:e>
                      <m:sup>
                        <m:r>
                          <a:rPr lang="en-US" altLang="zh-CN" i="1">
                            <a:latin typeface="Cambria Math" panose="02040503050406030204" pitchFamily="18" charset="0"/>
                          </a:rPr>
                          <m:t>∗</m:t>
                        </m:r>
                      </m:sup>
                    </m:sSup>
                  </m:oMath>
                </a14:m>
                <a:r>
                  <a:rPr lang="zh-CN" altLang="zh-CN" dirty="0"/>
                  <a:t>相应位置的分量就更新为这个值。</a:t>
                </a:r>
              </a:p>
              <a:p>
                <a:pPr>
                  <a:lnSpc>
                    <a:spcPct val="130000"/>
                  </a:lnSpc>
                  <a:spcBef>
                    <a:spcPts val="600"/>
                  </a:spcBef>
                </a:pPr>
                <a:endParaRPr kumimoji="1" lang="zh-CN" altLang="en-US" sz="1200" kern="0" dirty="0">
                  <a:latin typeface="微软雅黑" panose="020B0503020204020204" pitchFamily="34" charset="-122"/>
                  <a:ea typeface="微软雅黑" panose="020B0503020204020204" pitchFamily="34" charset="-122"/>
                  <a:cs typeface="+mn-ea"/>
                  <a:sym typeface="+mn-lt"/>
                </a:endParaRPr>
              </a:p>
            </p:txBody>
          </p:sp>
        </mc:Choice>
        <mc:Fallback xmlns="">
          <p:sp>
            <p:nvSpPr>
              <p:cNvPr id="3" name="文本框 2">
                <a:extLst>
                  <a:ext uri="{FF2B5EF4-FFF2-40B4-BE49-F238E27FC236}">
                    <a16:creationId xmlns:a16="http://schemas.microsoft.com/office/drawing/2014/main" id="{7A7AF111-8289-6743-9906-9956E7F9B170}"/>
                  </a:ext>
                </a:extLst>
              </p:cNvPr>
              <p:cNvSpPr txBox="1">
                <a:spLocks noRot="1" noChangeAspect="1" noMove="1" noResize="1" noEditPoints="1" noAdjustHandles="1" noChangeArrowheads="1" noChangeShapeType="1" noTextEdit="1"/>
              </p:cNvSpPr>
              <p:nvPr/>
            </p:nvSpPr>
            <p:spPr>
              <a:xfrm>
                <a:off x="1025236" y="1717964"/>
                <a:ext cx="9490364" cy="3473515"/>
              </a:xfrm>
              <a:prstGeom prst="rect">
                <a:avLst/>
              </a:prstGeom>
              <a:blipFill>
                <a:blip r:embed="rId3"/>
                <a:stretch>
                  <a:fillRect l="-535" t="-72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315115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模板页面">
  <a:themeElements>
    <a:clrScheme name="自定义 98">
      <a:dk1>
        <a:srgbClr val="000000"/>
      </a:dk1>
      <a:lt1>
        <a:srgbClr val="FFFFFF"/>
      </a:lt1>
      <a:dk2>
        <a:srgbClr val="000000"/>
      </a:dk2>
      <a:lt2>
        <a:srgbClr val="FFFDFD"/>
      </a:lt2>
      <a:accent1>
        <a:srgbClr val="173D95"/>
      </a:accent1>
      <a:accent2>
        <a:srgbClr val="E1305F"/>
      </a:accent2>
      <a:accent3>
        <a:srgbClr val="F8F5ED"/>
      </a:accent3>
      <a:accent4>
        <a:srgbClr val="6B6B6B"/>
      </a:accent4>
      <a:accent5>
        <a:srgbClr val="D3D3D3"/>
      </a:accent5>
      <a:accent6>
        <a:srgbClr val="515151"/>
      </a:accent6>
      <a:hlink>
        <a:srgbClr val="0563C1"/>
      </a:hlink>
      <a:folHlink>
        <a:srgbClr val="954F72"/>
      </a:folHlink>
    </a:clrScheme>
    <a:fontScheme name="自定义 46">
      <a:majorFont>
        <a:latin typeface="微软雅黑"/>
        <a:ea typeface="微软雅黑"/>
        <a:cs typeface=""/>
      </a:majorFont>
      <a:minorFont>
        <a:latin typeface="微软雅黑"/>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lnSpc>
            <a:spcPct val="130000"/>
          </a:lnSpc>
          <a:defRPr sz="1200" dirty="0">
            <a:latin typeface="微软雅黑" panose="020B0503020204020204" pitchFamily="34" charset="-122"/>
            <a:ea typeface="微软雅黑" panose="020B0503020204020204" pitchFamily="34" charset="-122"/>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nSpc>
            <a:spcPct val="130000"/>
          </a:lnSpc>
          <a:spcBef>
            <a:spcPts val="600"/>
          </a:spcBef>
          <a:defRPr sz="1200" kern="0" dirty="0">
            <a:latin typeface="微软雅黑" panose="020B0503020204020204" pitchFamily="34" charset="-122"/>
            <a:ea typeface="微软雅黑" panose="020B0503020204020204" pitchFamily="34" charset="-122"/>
            <a:cs typeface="+mn-ea"/>
            <a:sym typeface="+mn-lt"/>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191</TotalTime>
  <Words>1288</Words>
  <Application>Microsoft Macintosh PowerPoint</Application>
  <PresentationFormat>宽屏</PresentationFormat>
  <Paragraphs>99</Paragraphs>
  <Slides>18</Slides>
  <Notes>18</Notes>
  <HiddenSlides>0</HiddenSlides>
  <MMClips>0</MMClips>
  <ScaleCrop>false</ScaleCrop>
  <HeadingPairs>
    <vt:vector size="6" baseType="variant">
      <vt:variant>
        <vt:lpstr>已用的字体</vt:lpstr>
      </vt:variant>
      <vt:variant>
        <vt:i4>7</vt:i4>
      </vt:variant>
      <vt:variant>
        <vt:lpstr>主题</vt:lpstr>
      </vt:variant>
      <vt:variant>
        <vt:i4>2</vt:i4>
      </vt:variant>
      <vt:variant>
        <vt:lpstr>幻灯片标题</vt:lpstr>
      </vt:variant>
      <vt:variant>
        <vt:i4>18</vt:i4>
      </vt:variant>
    </vt:vector>
  </HeadingPairs>
  <TitlesOfParts>
    <vt:vector size="27" baseType="lpstr">
      <vt:lpstr>等线</vt:lpstr>
      <vt:lpstr>宋体</vt:lpstr>
      <vt:lpstr>微软雅黑</vt:lpstr>
      <vt:lpstr>Segoe UI Light</vt:lpstr>
      <vt:lpstr>Arial</vt:lpstr>
      <vt:lpstr>Cambria Math</vt:lpstr>
      <vt:lpstr>Century Gothic</vt:lpstr>
      <vt:lpstr>模板页面</vt:lpstr>
      <vt:lpstr>OfficePLUS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
  <Company/>
  <LinksUpToDate>false</LinksUpToDate>
  <SharedDoc>false</SharedDoc>
  <HyperlinkBase/>
  <HyperlinksChanged>false</HyperlinksChanged>
  <AppVersion>16.0015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
  <dc:creator>OfficePLUS</dc:creator>
  <cp:keywords/>
  <dc:description/>
  <cp:lastModifiedBy>沈 正圆</cp:lastModifiedBy>
  <cp:revision>131</cp:revision>
  <dcterms:created xsi:type="dcterms:W3CDTF">2015-08-18T02:51:41Z</dcterms:created>
  <dcterms:modified xsi:type="dcterms:W3CDTF">2018-12-12T01:10:29Z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v-yunxl@microsoft.com</vt:lpwstr>
  </property>
  <property fmtid="{D5CDD505-2E9C-101B-9397-08002B2CF9AE}" pid="5" name="MSIP_Label_f42aa342-8706-4288-bd11-ebb85995028c_SetDate">
    <vt:lpwstr>2017-12-21T08:40:39.3782274Z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